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26"/>
  </p:notesMasterIdLst>
  <p:sldIdLst>
    <p:sldId id="256" r:id="rId3"/>
    <p:sldId id="258" r:id="rId4"/>
    <p:sldId id="260" r:id="rId5"/>
    <p:sldId id="259" r:id="rId6"/>
    <p:sldId id="337" r:id="rId7"/>
    <p:sldId id="332" r:id="rId8"/>
    <p:sldId id="339" r:id="rId9"/>
    <p:sldId id="340" r:id="rId10"/>
    <p:sldId id="333" r:id="rId11"/>
    <p:sldId id="334" r:id="rId12"/>
    <p:sldId id="341" r:id="rId13"/>
    <p:sldId id="335" r:id="rId14"/>
    <p:sldId id="268" r:id="rId15"/>
    <p:sldId id="342" r:id="rId16"/>
    <p:sldId id="343" r:id="rId17"/>
    <p:sldId id="344" r:id="rId18"/>
    <p:sldId id="345" r:id="rId19"/>
    <p:sldId id="346" r:id="rId20"/>
    <p:sldId id="347" r:id="rId21"/>
    <p:sldId id="348" r:id="rId22"/>
    <p:sldId id="349" r:id="rId23"/>
    <p:sldId id="351" r:id="rId24"/>
    <p:sldId id="336"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B3B80DA-8782-9F63-5F36-8F3DAFBD7392}" name="Musonda, Musonda (Lusaka)" initials="MM" userId="S::MusondaM1@state.gov::a84c6aa0-9aef-480e-9e6b-c31fb525591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80" autoAdjust="0"/>
    <p:restoredTop sz="94660"/>
  </p:normalViewPr>
  <p:slideViewPr>
    <p:cSldViewPr snapToGrid="0">
      <p:cViewPr>
        <p:scale>
          <a:sx n="70" d="100"/>
          <a:sy n="70" d="100"/>
        </p:scale>
        <p:origin x="1005" y="-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19F669-9089-4499-9619-76A652745E3D}" type="datetimeFigureOut">
              <a:rPr lang="en-US" smtClean="0"/>
              <a:t>3/14/2026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39A31A-07F1-45DD-9256-18A3E41C9274}" type="slidenum">
              <a:rPr lang="en-US" smtClean="0"/>
              <a:t>‹#›</a:t>
            </a:fld>
            <a:endParaRPr lang="en-US"/>
          </a:p>
        </p:txBody>
      </p:sp>
    </p:spTree>
    <p:extLst>
      <p:ext uri="{BB962C8B-B14F-4D97-AF65-F5344CB8AC3E}">
        <p14:creationId xmlns:p14="http://schemas.microsoft.com/office/powerpoint/2010/main" val="15128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c255c7971e_0_207: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1" name="Google Shape;251;g3c255c7971e_0_207:notes"/>
          <p:cNvSpPr txBox="1">
            <a:spLocks noGrp="1"/>
          </p:cNvSpPr>
          <p:nvPr>
            <p:ph type="body" idx="1"/>
          </p:nvPr>
        </p:nvSpPr>
        <p:spPr>
          <a:xfrm>
            <a:off x="906462" y="4714875"/>
            <a:ext cx="4984800" cy="4467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g3c255c7971e_0_207:notes"/>
          <p:cNvSpPr txBox="1">
            <a:spLocks noGrp="1"/>
          </p:cNvSpPr>
          <p:nvPr>
            <p:ph type="sldNum" idx="12"/>
          </p:nvPr>
        </p:nvSpPr>
        <p:spPr>
          <a:xfrm>
            <a:off x="3851275" y="9429750"/>
            <a:ext cx="29463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Times New Roman"/>
              <a:buNone/>
            </a:pPr>
            <a:fld id="{00000000-1234-1234-1234-123412341234}" type="slidenum">
              <a:rPr lang="en-US"/>
              <a:t>13</a:t>
            </a:fld>
            <a:endParaRPr sz="1400">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a:extLst>
            <a:ext uri="{FF2B5EF4-FFF2-40B4-BE49-F238E27FC236}">
              <a16:creationId xmlns:a16="http://schemas.microsoft.com/office/drawing/2014/main" id="{CB1ADEDE-C5DF-9DD5-0353-FF2BDEEB554B}"/>
            </a:ext>
          </a:extLst>
        </p:cNvPr>
        <p:cNvGrpSpPr/>
        <p:nvPr/>
      </p:nvGrpSpPr>
      <p:grpSpPr>
        <a:xfrm>
          <a:off x="0" y="0"/>
          <a:ext cx="0" cy="0"/>
          <a:chOff x="0" y="0"/>
          <a:chExt cx="0" cy="0"/>
        </a:xfrm>
      </p:grpSpPr>
      <p:sp>
        <p:nvSpPr>
          <p:cNvPr id="250" name="Google Shape;250;g3c255c7971e_0_207:notes">
            <a:extLst>
              <a:ext uri="{FF2B5EF4-FFF2-40B4-BE49-F238E27FC236}">
                <a16:creationId xmlns:a16="http://schemas.microsoft.com/office/drawing/2014/main" id="{0286F60A-1454-EF92-CBAD-4C4E3328D1C7}"/>
              </a:ext>
            </a:extLst>
          </p:cNvPr>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1" name="Google Shape;251;g3c255c7971e_0_207:notes">
            <a:extLst>
              <a:ext uri="{FF2B5EF4-FFF2-40B4-BE49-F238E27FC236}">
                <a16:creationId xmlns:a16="http://schemas.microsoft.com/office/drawing/2014/main" id="{3A372B8B-1D9F-843E-97EC-17B9601AEE9E}"/>
              </a:ext>
            </a:extLst>
          </p:cNvPr>
          <p:cNvSpPr txBox="1">
            <a:spLocks noGrp="1"/>
          </p:cNvSpPr>
          <p:nvPr>
            <p:ph type="body" idx="1"/>
          </p:nvPr>
        </p:nvSpPr>
        <p:spPr>
          <a:xfrm>
            <a:off x="906462" y="4714875"/>
            <a:ext cx="4984800" cy="4467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g3c255c7971e_0_207:notes">
            <a:extLst>
              <a:ext uri="{FF2B5EF4-FFF2-40B4-BE49-F238E27FC236}">
                <a16:creationId xmlns:a16="http://schemas.microsoft.com/office/drawing/2014/main" id="{C979108C-8287-1114-E71D-9CA6C2A851C0}"/>
              </a:ext>
            </a:extLst>
          </p:cNvPr>
          <p:cNvSpPr txBox="1">
            <a:spLocks noGrp="1"/>
          </p:cNvSpPr>
          <p:nvPr>
            <p:ph type="sldNum" idx="12"/>
          </p:nvPr>
        </p:nvSpPr>
        <p:spPr>
          <a:xfrm>
            <a:off x="3851275" y="9429750"/>
            <a:ext cx="2946300" cy="496800"/>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
                  <a:srgbClr val="000000"/>
                </a:buClr>
                <a:buSzPts val="1200"/>
                <a:buFont typeface="Times New Roman"/>
                <a:buNone/>
                <a:tabLst/>
                <a:defRPr/>
              </a:pPr>
              <a:t>14</a:t>
            </a:fld>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Tree>
    <p:extLst>
      <p:ext uri="{BB962C8B-B14F-4D97-AF65-F5344CB8AC3E}">
        <p14:creationId xmlns:p14="http://schemas.microsoft.com/office/powerpoint/2010/main" val="1692799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a:extLst>
            <a:ext uri="{FF2B5EF4-FFF2-40B4-BE49-F238E27FC236}">
              <a16:creationId xmlns:a16="http://schemas.microsoft.com/office/drawing/2014/main" id="{784B3BCC-06E9-A0C7-5E18-735E71D45A97}"/>
            </a:ext>
          </a:extLst>
        </p:cNvPr>
        <p:cNvGrpSpPr/>
        <p:nvPr/>
      </p:nvGrpSpPr>
      <p:grpSpPr>
        <a:xfrm>
          <a:off x="0" y="0"/>
          <a:ext cx="0" cy="0"/>
          <a:chOff x="0" y="0"/>
          <a:chExt cx="0" cy="0"/>
        </a:xfrm>
      </p:grpSpPr>
      <p:sp>
        <p:nvSpPr>
          <p:cNvPr id="250" name="Google Shape;250;g3c255c7971e_0_207:notes">
            <a:extLst>
              <a:ext uri="{FF2B5EF4-FFF2-40B4-BE49-F238E27FC236}">
                <a16:creationId xmlns:a16="http://schemas.microsoft.com/office/drawing/2014/main" id="{67AB3836-87FB-35D9-BAF4-9FEF15BB207E}"/>
              </a:ext>
            </a:extLst>
          </p:cNvPr>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1" name="Google Shape;251;g3c255c7971e_0_207:notes">
            <a:extLst>
              <a:ext uri="{FF2B5EF4-FFF2-40B4-BE49-F238E27FC236}">
                <a16:creationId xmlns:a16="http://schemas.microsoft.com/office/drawing/2014/main" id="{E8C31E0F-49CE-35E4-FA7C-52AA46A261BD}"/>
              </a:ext>
            </a:extLst>
          </p:cNvPr>
          <p:cNvSpPr txBox="1">
            <a:spLocks noGrp="1"/>
          </p:cNvSpPr>
          <p:nvPr>
            <p:ph type="body" idx="1"/>
          </p:nvPr>
        </p:nvSpPr>
        <p:spPr>
          <a:xfrm>
            <a:off x="906462" y="4714875"/>
            <a:ext cx="4984800" cy="4467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2" name="Google Shape;252;g3c255c7971e_0_207:notes">
            <a:extLst>
              <a:ext uri="{FF2B5EF4-FFF2-40B4-BE49-F238E27FC236}">
                <a16:creationId xmlns:a16="http://schemas.microsoft.com/office/drawing/2014/main" id="{10E80FA6-B43A-2666-C0C8-9FD9EF34C271}"/>
              </a:ext>
            </a:extLst>
          </p:cNvPr>
          <p:cNvSpPr txBox="1">
            <a:spLocks noGrp="1"/>
          </p:cNvSpPr>
          <p:nvPr>
            <p:ph type="sldNum" idx="12"/>
          </p:nvPr>
        </p:nvSpPr>
        <p:spPr>
          <a:xfrm>
            <a:off x="3851275" y="9429750"/>
            <a:ext cx="2946300" cy="496800"/>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
                  <a:srgbClr val="000000"/>
                </a:buClr>
                <a:buSzPts val="1200"/>
                <a:buFont typeface="Times New Roman"/>
                <a:buNone/>
                <a:tabLst/>
                <a:defRPr/>
              </a:pPr>
              <a:t>15</a:t>
            </a:fld>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Tree>
    <p:extLst>
      <p:ext uri="{BB962C8B-B14F-4D97-AF65-F5344CB8AC3E}">
        <p14:creationId xmlns:p14="http://schemas.microsoft.com/office/powerpoint/2010/main" val="2208102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a:extLst>
            <a:ext uri="{FF2B5EF4-FFF2-40B4-BE49-F238E27FC236}">
              <a16:creationId xmlns:a16="http://schemas.microsoft.com/office/drawing/2014/main" id="{73CB3AD4-E1A1-C61C-2676-219150FA402F}"/>
            </a:ext>
          </a:extLst>
        </p:cNvPr>
        <p:cNvGrpSpPr/>
        <p:nvPr/>
      </p:nvGrpSpPr>
      <p:grpSpPr>
        <a:xfrm>
          <a:off x="0" y="0"/>
          <a:ext cx="0" cy="0"/>
          <a:chOff x="0" y="0"/>
          <a:chExt cx="0" cy="0"/>
        </a:xfrm>
      </p:grpSpPr>
      <p:sp>
        <p:nvSpPr>
          <p:cNvPr id="250" name="Google Shape;250;g3c255c7971e_0_207:notes">
            <a:extLst>
              <a:ext uri="{FF2B5EF4-FFF2-40B4-BE49-F238E27FC236}">
                <a16:creationId xmlns:a16="http://schemas.microsoft.com/office/drawing/2014/main" id="{9C6CB13A-89AC-D8B0-95AC-64B163A7016D}"/>
              </a:ext>
            </a:extLst>
          </p:cNvPr>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1" name="Google Shape;251;g3c255c7971e_0_207:notes">
            <a:extLst>
              <a:ext uri="{FF2B5EF4-FFF2-40B4-BE49-F238E27FC236}">
                <a16:creationId xmlns:a16="http://schemas.microsoft.com/office/drawing/2014/main" id="{B1923BE9-A3A7-19B8-E4C3-DD9395D68320}"/>
              </a:ext>
            </a:extLst>
          </p:cNvPr>
          <p:cNvSpPr txBox="1">
            <a:spLocks noGrp="1"/>
          </p:cNvSpPr>
          <p:nvPr>
            <p:ph type="body" idx="1"/>
          </p:nvPr>
        </p:nvSpPr>
        <p:spPr>
          <a:xfrm>
            <a:off x="906462" y="4714875"/>
            <a:ext cx="4984800" cy="4467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g3c255c7971e_0_207:notes">
            <a:extLst>
              <a:ext uri="{FF2B5EF4-FFF2-40B4-BE49-F238E27FC236}">
                <a16:creationId xmlns:a16="http://schemas.microsoft.com/office/drawing/2014/main" id="{72A0A88C-C20A-13EE-E7A1-04D15883BE49}"/>
              </a:ext>
            </a:extLst>
          </p:cNvPr>
          <p:cNvSpPr txBox="1">
            <a:spLocks noGrp="1"/>
          </p:cNvSpPr>
          <p:nvPr>
            <p:ph type="sldNum" idx="12"/>
          </p:nvPr>
        </p:nvSpPr>
        <p:spPr>
          <a:xfrm>
            <a:off x="3851275" y="9429750"/>
            <a:ext cx="2946300" cy="496800"/>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
                  <a:srgbClr val="000000"/>
                </a:buClr>
                <a:buSzPts val="1200"/>
                <a:buFont typeface="Times New Roman"/>
                <a:buNone/>
                <a:tabLst/>
                <a:defRPr/>
              </a:pPr>
              <a:t>19</a:t>
            </a:fld>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Tree>
    <p:extLst>
      <p:ext uri="{BB962C8B-B14F-4D97-AF65-F5344CB8AC3E}">
        <p14:creationId xmlns:p14="http://schemas.microsoft.com/office/powerpoint/2010/main" val="525969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a:extLst>
            <a:ext uri="{FF2B5EF4-FFF2-40B4-BE49-F238E27FC236}">
              <a16:creationId xmlns:a16="http://schemas.microsoft.com/office/drawing/2014/main" id="{B74BC0AC-2DBD-C2FC-D34E-44D48C475366}"/>
            </a:ext>
          </a:extLst>
        </p:cNvPr>
        <p:cNvGrpSpPr/>
        <p:nvPr/>
      </p:nvGrpSpPr>
      <p:grpSpPr>
        <a:xfrm>
          <a:off x="0" y="0"/>
          <a:ext cx="0" cy="0"/>
          <a:chOff x="0" y="0"/>
          <a:chExt cx="0" cy="0"/>
        </a:xfrm>
      </p:grpSpPr>
      <p:sp>
        <p:nvSpPr>
          <p:cNvPr id="250" name="Google Shape;250;g3c255c7971e_0_207:notes">
            <a:extLst>
              <a:ext uri="{FF2B5EF4-FFF2-40B4-BE49-F238E27FC236}">
                <a16:creationId xmlns:a16="http://schemas.microsoft.com/office/drawing/2014/main" id="{5675E304-ED0C-BD7E-B292-640B1F2E67E0}"/>
              </a:ext>
            </a:extLst>
          </p:cNvPr>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1" name="Google Shape;251;g3c255c7971e_0_207:notes">
            <a:extLst>
              <a:ext uri="{FF2B5EF4-FFF2-40B4-BE49-F238E27FC236}">
                <a16:creationId xmlns:a16="http://schemas.microsoft.com/office/drawing/2014/main" id="{FB1C3D97-95BE-44CD-FC56-8ACE718560D5}"/>
              </a:ext>
            </a:extLst>
          </p:cNvPr>
          <p:cNvSpPr txBox="1">
            <a:spLocks noGrp="1"/>
          </p:cNvSpPr>
          <p:nvPr>
            <p:ph type="body" idx="1"/>
          </p:nvPr>
        </p:nvSpPr>
        <p:spPr>
          <a:xfrm>
            <a:off x="906462" y="4714875"/>
            <a:ext cx="4984800" cy="4467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g3c255c7971e_0_207:notes">
            <a:extLst>
              <a:ext uri="{FF2B5EF4-FFF2-40B4-BE49-F238E27FC236}">
                <a16:creationId xmlns:a16="http://schemas.microsoft.com/office/drawing/2014/main" id="{0FAF4E23-F3B5-5D27-6B4D-AABE9D385F1E}"/>
              </a:ext>
            </a:extLst>
          </p:cNvPr>
          <p:cNvSpPr txBox="1">
            <a:spLocks noGrp="1"/>
          </p:cNvSpPr>
          <p:nvPr>
            <p:ph type="sldNum" idx="12"/>
          </p:nvPr>
        </p:nvSpPr>
        <p:spPr>
          <a:xfrm>
            <a:off x="3851275" y="9429750"/>
            <a:ext cx="2946300" cy="496800"/>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
                  <a:srgbClr val="000000"/>
                </a:buClr>
                <a:buSzPts val="1200"/>
                <a:buFont typeface="Times New Roman"/>
                <a:buNone/>
                <a:tabLst/>
                <a:defRPr/>
              </a:pPr>
              <a:t>22</a:t>
            </a:fld>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Tree>
    <p:extLst>
      <p:ext uri="{BB962C8B-B14F-4D97-AF65-F5344CB8AC3E}">
        <p14:creationId xmlns:p14="http://schemas.microsoft.com/office/powerpoint/2010/main" val="8477227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045525"/>
            <a:ext cx="7772400" cy="1207706"/>
          </a:xfrm>
          <a:prstGeom prst="rect">
            <a:avLst/>
          </a:prstGeom>
        </p:spPr>
        <p:txBody>
          <a:bodyPr anchor="b"/>
          <a:lstStyle>
            <a:lvl1pPr algn="ctr">
              <a:defRPr sz="4900" b="1">
                <a:solidFill>
                  <a:schemeClr val="accent3"/>
                </a:solidFill>
                <a:latin typeface="Century Gothic" panose="020B0502020202020204" pitchFamily="34" charset="0"/>
              </a:defRPr>
            </a:lvl1pPr>
          </a:lstStyle>
          <a:p>
            <a:br>
              <a:rPr lang="en-US" dirty="0"/>
            </a:br>
            <a:br>
              <a:rPr lang="en-US" dirty="0"/>
            </a:br>
            <a:br>
              <a:rPr lang="en-US" dirty="0"/>
            </a:br>
            <a:r>
              <a:rPr lang="en-US" dirty="0"/>
              <a:t>Click to edit Master title</a:t>
            </a:r>
          </a:p>
        </p:txBody>
      </p:sp>
      <p:sp>
        <p:nvSpPr>
          <p:cNvPr id="3" name="Subtitle 2"/>
          <p:cNvSpPr>
            <a:spLocks noGrp="1"/>
          </p:cNvSpPr>
          <p:nvPr>
            <p:ph type="subTitle" idx="1"/>
          </p:nvPr>
        </p:nvSpPr>
        <p:spPr>
          <a:xfrm>
            <a:off x="1143000" y="4041648"/>
            <a:ext cx="6858000" cy="1389888"/>
          </a:xfrm>
          <a:prstGeom prst="rect">
            <a:avLst/>
          </a:prstGeom>
        </p:spPr>
        <p:txBody>
          <a:bodyPr/>
          <a:lstStyle>
            <a:lvl1pPr marL="0" indent="0" algn="ctr">
              <a:buNone/>
              <a:defRPr sz="3300" b="1">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Rectangle 6">
            <a:extLst>
              <a:ext uri="{FF2B5EF4-FFF2-40B4-BE49-F238E27FC236}">
                <a16:creationId xmlns:a16="http://schemas.microsoft.com/office/drawing/2014/main" id="{7CA5E1E7-5E0E-80FE-22F0-0187C42260FA}"/>
              </a:ext>
            </a:extLst>
          </p:cNvPr>
          <p:cNvSpPr/>
          <p:nvPr userDrawn="1"/>
        </p:nvSpPr>
        <p:spPr>
          <a:xfrm>
            <a:off x="580644" y="1853184"/>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62DD699A-0FC4-94A7-DD0B-98CBD0879DEB}"/>
              </a:ext>
            </a:extLst>
          </p:cNvPr>
          <p:cNvSpPr/>
          <p:nvPr userDrawn="1"/>
        </p:nvSpPr>
        <p:spPr>
          <a:xfrm>
            <a:off x="580644" y="3507233"/>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text, clipart, seat, chair&#10;&#10;AI-generated content may be incorrect.">
            <a:extLst>
              <a:ext uri="{FF2B5EF4-FFF2-40B4-BE49-F238E27FC236}">
                <a16:creationId xmlns:a16="http://schemas.microsoft.com/office/drawing/2014/main" id="{ABD20D52-274B-68A8-835D-5158C30A06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55330" y="63055"/>
            <a:ext cx="752094" cy="814769"/>
          </a:xfrm>
          <a:prstGeom prst="rect">
            <a:avLst/>
          </a:prstGeom>
        </p:spPr>
      </p:pic>
      <p:pic>
        <p:nvPicPr>
          <p:cNvPr id="10" name="Picture 9" descr="A picture containing clipart&#10;&#10;AI-generated content may be incorrect.">
            <a:extLst>
              <a:ext uri="{FF2B5EF4-FFF2-40B4-BE49-F238E27FC236}">
                <a16:creationId xmlns:a16="http://schemas.microsoft.com/office/drawing/2014/main" id="{D2EF188E-4A1A-2800-2A4B-8EF39EE93F5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33" y="20414"/>
            <a:ext cx="770454" cy="812865"/>
          </a:xfrm>
          <a:prstGeom prst="rect">
            <a:avLst/>
          </a:prstGeom>
        </p:spPr>
      </p:pic>
    </p:spTree>
    <p:extLst>
      <p:ext uri="{BB962C8B-B14F-4D97-AF65-F5344CB8AC3E}">
        <p14:creationId xmlns:p14="http://schemas.microsoft.com/office/powerpoint/2010/main" val="3010892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782792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560706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623164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702844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877824"/>
            <a:ext cx="7886700" cy="812865"/>
          </a:xfrm>
          <a:prstGeom prst="rect">
            <a:avLst/>
          </a:prstGeom>
        </p:spPr>
        <p:txBody>
          <a:bodyPr/>
          <a:lstStyle>
            <a:lvl1pPr algn="ctr">
              <a:defRPr sz="3300" b="0">
                <a:solidFill>
                  <a:schemeClr val="accent3"/>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628650" y="2048255"/>
            <a:ext cx="7886700" cy="412870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1B427C68-6BA5-547D-03FB-33B896352B78}"/>
              </a:ext>
            </a:extLst>
          </p:cNvPr>
          <p:cNvSpPr/>
          <p:nvPr userDrawn="1"/>
        </p:nvSpPr>
        <p:spPr>
          <a:xfrm>
            <a:off x="580644" y="1853184"/>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text, clipart, seat, chair&#10;&#10;AI-generated content may be incorrect.">
            <a:extLst>
              <a:ext uri="{FF2B5EF4-FFF2-40B4-BE49-F238E27FC236}">
                <a16:creationId xmlns:a16="http://schemas.microsoft.com/office/drawing/2014/main" id="{5927FDF0-F0FA-62CB-7120-BD1160DA9E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55330" y="63055"/>
            <a:ext cx="752094" cy="814769"/>
          </a:xfrm>
          <a:prstGeom prst="rect">
            <a:avLst/>
          </a:prstGeom>
        </p:spPr>
      </p:pic>
      <p:pic>
        <p:nvPicPr>
          <p:cNvPr id="11" name="Picture 10" descr="A picture containing clipart&#10;&#10;AI-generated content may be incorrect.">
            <a:extLst>
              <a:ext uri="{FF2B5EF4-FFF2-40B4-BE49-F238E27FC236}">
                <a16:creationId xmlns:a16="http://schemas.microsoft.com/office/drawing/2014/main" id="{366ACDE3-95E8-692A-5BE9-F25B2211CAB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33" y="20414"/>
            <a:ext cx="770454" cy="812865"/>
          </a:xfrm>
          <a:prstGeom prst="rect">
            <a:avLst/>
          </a:prstGeom>
        </p:spPr>
      </p:pic>
    </p:spTree>
    <p:extLst>
      <p:ext uri="{BB962C8B-B14F-4D97-AF65-F5344CB8AC3E}">
        <p14:creationId xmlns:p14="http://schemas.microsoft.com/office/powerpoint/2010/main" val="1120002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439716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930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76861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247600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27336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809384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6511205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1.jp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20909353"/>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764727B-1516-759D-9305-BC828B05F7EA}"/>
              </a:ext>
            </a:extLst>
          </p:cNvPr>
          <p:cNvSpPr/>
          <p:nvPr userDrawn="1"/>
        </p:nvSpPr>
        <p:spPr>
          <a:xfrm>
            <a:off x="502024" y="1685365"/>
            <a:ext cx="8062258" cy="65741"/>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text, clipart, seat, chair&#10;&#10;AI-generated content may be incorrect.">
            <a:extLst>
              <a:ext uri="{FF2B5EF4-FFF2-40B4-BE49-F238E27FC236}">
                <a16:creationId xmlns:a16="http://schemas.microsoft.com/office/drawing/2014/main" id="{2EEF46F9-385D-A09E-1324-92C54B3F0B3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73034" y="68824"/>
            <a:ext cx="711199" cy="770466"/>
          </a:xfrm>
          <a:prstGeom prst="rect">
            <a:avLst/>
          </a:prstGeom>
        </p:spPr>
      </p:pic>
      <p:pic>
        <p:nvPicPr>
          <p:cNvPr id="11" name="Picture 10" descr="A picture containing clipart&#10;&#10;AI-generated content may be incorrect.">
            <a:extLst>
              <a:ext uri="{FF2B5EF4-FFF2-40B4-BE49-F238E27FC236}">
                <a16:creationId xmlns:a16="http://schemas.microsoft.com/office/drawing/2014/main" id="{632E0F76-D8C2-41AA-6913-34F0754030D9}"/>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59767" y="79283"/>
            <a:ext cx="720355" cy="760007"/>
          </a:xfrm>
          <a:prstGeom prst="rect">
            <a:avLst/>
          </a:prstGeom>
        </p:spPr>
      </p:pic>
    </p:spTree>
    <p:extLst>
      <p:ext uri="{BB962C8B-B14F-4D97-AF65-F5344CB8AC3E}">
        <p14:creationId xmlns:p14="http://schemas.microsoft.com/office/powerpoint/2010/main" val="229947122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AA206-8A11-16EB-BC06-F6473A525EE1}"/>
              </a:ext>
            </a:extLst>
          </p:cNvPr>
          <p:cNvSpPr>
            <a:spLocks noGrp="1"/>
          </p:cNvSpPr>
          <p:nvPr>
            <p:ph type="ctrTitle"/>
          </p:nvPr>
        </p:nvSpPr>
        <p:spPr/>
        <p:txBody>
          <a:bodyPr>
            <a:normAutofit/>
          </a:bodyPr>
          <a:lstStyle/>
          <a:p>
            <a:r>
              <a:rPr lang="en-US" sz="5300" dirty="0"/>
              <a:t>Module 3</a:t>
            </a:r>
          </a:p>
        </p:txBody>
      </p:sp>
      <p:sp>
        <p:nvSpPr>
          <p:cNvPr id="3" name="Subtitle 2">
            <a:extLst>
              <a:ext uri="{FF2B5EF4-FFF2-40B4-BE49-F238E27FC236}">
                <a16:creationId xmlns:a16="http://schemas.microsoft.com/office/drawing/2014/main" id="{8ADBE2D5-3A50-10C7-64CD-0697659F51D6}"/>
              </a:ext>
            </a:extLst>
          </p:cNvPr>
          <p:cNvSpPr>
            <a:spLocks noGrp="1"/>
          </p:cNvSpPr>
          <p:nvPr>
            <p:ph type="subTitle" idx="1"/>
          </p:nvPr>
        </p:nvSpPr>
        <p:spPr/>
        <p:txBody>
          <a:bodyPr>
            <a:normAutofit fontScale="77500" lnSpcReduction="20000"/>
          </a:bodyPr>
          <a:lstStyle/>
          <a:p>
            <a:r>
              <a:rPr lang="en-US" sz="4900" dirty="0">
                <a:latin typeface="Century Gothic" panose="020B0502020202020204" pitchFamily="34" charset="0"/>
              </a:rPr>
              <a:t>Pre-exposure Prophylaxis for HIV Infection</a:t>
            </a:r>
          </a:p>
          <a:p>
            <a:endParaRPr lang="en-US" sz="4900" dirty="0">
              <a:latin typeface="Century Gothic" panose="020B0502020202020204" pitchFamily="34" charset="0"/>
            </a:endParaRPr>
          </a:p>
        </p:txBody>
      </p:sp>
    </p:spTree>
    <p:extLst>
      <p:ext uri="{BB962C8B-B14F-4D97-AF65-F5344CB8AC3E}">
        <p14:creationId xmlns:p14="http://schemas.microsoft.com/office/powerpoint/2010/main" val="2158844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6C31B-A799-9BA9-3C87-A0051FDD77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93BD3-7DE0-2AA2-9DCE-C707955C5CF9}"/>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2 Learning Objectives</a:t>
            </a:r>
          </a:p>
        </p:txBody>
      </p:sp>
      <p:grpSp>
        <p:nvGrpSpPr>
          <p:cNvPr id="6" name="Google Shape;128;g3c251c46353_0_71">
            <a:extLst>
              <a:ext uri="{FF2B5EF4-FFF2-40B4-BE49-F238E27FC236}">
                <a16:creationId xmlns:a16="http://schemas.microsoft.com/office/drawing/2014/main" id="{34BE6C3E-BE02-0C0E-1CB5-140FFD2DD60B}"/>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5FE67D3B-4280-D637-4C01-37639CC260E4}"/>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8C1FBF7E-1BFE-6ACC-8B3F-9379AFA9F971}"/>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PrEP risk assessment</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Key components of HIV risk assessment</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Clinical assessment</a:t>
              </a:r>
            </a:p>
          </p:txBody>
        </p:sp>
        <p:sp>
          <p:nvSpPr>
            <p:cNvPr id="9" name="Google Shape;131;g3c251c46353_0_71">
              <a:extLst>
                <a:ext uri="{FF2B5EF4-FFF2-40B4-BE49-F238E27FC236}">
                  <a16:creationId xmlns:a16="http://schemas.microsoft.com/office/drawing/2014/main" id="{FF85C120-7D17-F59C-B620-E5596DD21EF7}"/>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2,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4087367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41;g3c255c7971e_0_189">
            <a:extLst>
              <a:ext uri="{FF2B5EF4-FFF2-40B4-BE49-F238E27FC236}">
                <a16:creationId xmlns:a16="http://schemas.microsoft.com/office/drawing/2014/main" id="{5D0B1D4A-12BD-D8F1-22A5-5A6BF9EBA649}"/>
              </a:ext>
            </a:extLst>
          </p:cNvPr>
          <p:cNvSpPr txBox="1">
            <a:spLocks/>
          </p:cNvSpPr>
          <p:nvPr/>
        </p:nvSpPr>
        <p:spPr>
          <a:xfrm>
            <a:off x="510219" y="1755229"/>
            <a:ext cx="8046338" cy="400863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457200" marR="0" lvl="0" indent="-342900" algn="l" defTabSz="914400" rtl="0" eaLnBrk="1" fontAlgn="auto" latinLnBrk="0" hangingPunct="1">
              <a:lnSpc>
                <a:spcPct val="150000"/>
              </a:lnSpc>
              <a:spcBef>
                <a:spcPts val="360"/>
              </a:spcBef>
              <a:spcAft>
                <a:spcPts val="0"/>
              </a:spcAft>
              <a:buClr>
                <a:srgbClr val="000000"/>
              </a:buClr>
              <a:buSzPts val="1800"/>
              <a:buFont typeface="Century Gothic"/>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PrEP risk assessment is a process used to identify individuals at substantial risk of acquiring HIV.</a:t>
            </a:r>
          </a:p>
          <a:p>
            <a:pPr marL="457200" marR="0" lvl="0" indent="-342900" algn="l" defTabSz="914400" rtl="0" eaLnBrk="1" fontAlgn="auto" latinLnBrk="0" hangingPunct="1">
              <a:lnSpc>
                <a:spcPct val="150000"/>
              </a:lnSpc>
              <a:spcBef>
                <a:spcPts val="0"/>
              </a:spcBef>
              <a:spcAft>
                <a:spcPts val="0"/>
              </a:spcAft>
              <a:buClr>
                <a:srgbClr val="000000"/>
              </a:buClr>
              <a:buSzPts val="1800"/>
              <a:buFont typeface="Century Gothic"/>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This assessment helps ensure that the appropriate PrEP product is offered to them. </a:t>
            </a:r>
          </a:p>
          <a:p>
            <a:pPr lvl="0" defTabSz="914400">
              <a:lnSpc>
                <a:spcPct val="150000"/>
              </a:lnSpc>
              <a:spcBef>
                <a:spcPts val="0"/>
              </a:spcBef>
              <a:buClr>
                <a:srgbClr val="000000"/>
              </a:buClr>
              <a:defRPr/>
            </a:pPr>
            <a:r>
              <a:rPr lang="en-US" sz="1800" dirty="0"/>
              <a:t>Risk-based assessment tools should never be used to exclude someone from HIV PrEP, especially if they have stated concerns about HIV and are motivated to use it</a:t>
            </a:r>
            <a:endParaRPr kumimoji="0" lang="en-US" sz="1800" b="0" i="0" u="none" strike="noStrike" kern="0" cap="none" spc="0" normalizeH="0" baseline="0" noProof="0" dirty="0">
              <a:ln>
                <a:noFill/>
              </a:ln>
              <a:solidFill>
                <a:srgbClr val="000000"/>
              </a:solidFill>
              <a:effectLst/>
              <a:uLnTx/>
              <a:uFillTx/>
              <a:latin typeface="Century Gothic"/>
              <a:sym typeface="Century Gothic"/>
            </a:endParaRPr>
          </a:p>
        </p:txBody>
      </p:sp>
      <p:sp>
        <p:nvSpPr>
          <p:cNvPr id="8" name="Google Shape;216;g3c255c7971e_0_263">
            <a:extLst>
              <a:ext uri="{FF2B5EF4-FFF2-40B4-BE49-F238E27FC236}">
                <a16:creationId xmlns:a16="http://schemas.microsoft.com/office/drawing/2014/main" id="{0529132A-C416-2ED3-AE9E-ACD6B2A352D3}"/>
              </a:ext>
            </a:extLst>
          </p:cNvPr>
          <p:cNvSpPr txBox="1">
            <a:spLocks noGrp="1"/>
          </p:cNvSpPr>
          <p:nvPr>
            <p:ph type="title"/>
          </p:nvPr>
        </p:nvSpPr>
        <p:spPr>
          <a:xfrm>
            <a:off x="587440" y="897674"/>
            <a:ext cx="7969117" cy="6774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Clr>
                <a:srgbClr val="022169"/>
              </a:buClr>
              <a:buSzPts val="1556"/>
              <a:buFont typeface="Poppins"/>
              <a:buNone/>
            </a:pPr>
            <a:r>
              <a:rPr lang="en-US" sz="3300" dirty="0">
                <a:solidFill>
                  <a:srgbClr val="008E40"/>
                </a:solidFill>
                <a:latin typeface="Century Gothic"/>
                <a:ea typeface="Century Gothic"/>
                <a:cs typeface="Century Gothic"/>
                <a:sym typeface="Century Gothic"/>
              </a:rPr>
              <a:t>PrEP Risk Assessment</a:t>
            </a:r>
            <a:endParaRPr sz="3300" dirty="0">
              <a:solidFill>
                <a:srgbClr val="198A00"/>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6293063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1EA5B-6ED1-8EC8-AA1E-B0EF99277F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47A9AC-8126-6159-A11C-7E1AA4F4F00E}"/>
              </a:ext>
            </a:extLst>
          </p:cNvPr>
          <p:cNvSpPr>
            <a:spLocks noGrp="1"/>
          </p:cNvSpPr>
          <p:nvPr>
            <p:ph type="ctrTitle"/>
          </p:nvPr>
        </p:nvSpPr>
        <p:spPr>
          <a:xfrm>
            <a:off x="576072" y="679513"/>
            <a:ext cx="7772400" cy="810959"/>
          </a:xfrm>
        </p:spPr>
        <p:txBody>
          <a:bodyPr/>
          <a:lstStyle/>
          <a:p>
            <a:r>
              <a:rPr lang="en-US" sz="3300" dirty="0">
                <a:solidFill>
                  <a:schemeClr val="accent3"/>
                </a:solidFill>
                <a:latin typeface="Century Gothic" panose="020B0502020202020204" pitchFamily="34" charset="0"/>
              </a:rPr>
              <a:t>Key Components of PrEP Risk Assessment</a:t>
            </a:r>
          </a:p>
        </p:txBody>
      </p:sp>
      <p:sp>
        <p:nvSpPr>
          <p:cNvPr id="3" name="Google Shape;114;p2">
            <a:extLst>
              <a:ext uri="{FF2B5EF4-FFF2-40B4-BE49-F238E27FC236}">
                <a16:creationId xmlns:a16="http://schemas.microsoft.com/office/drawing/2014/main" id="{4CD8BA10-6930-3754-972A-663F44658C72}"/>
              </a:ext>
            </a:extLst>
          </p:cNvPr>
          <p:cNvSpPr txBox="1"/>
          <p:nvPr/>
        </p:nvSpPr>
        <p:spPr>
          <a:xfrm>
            <a:off x="496376" y="2045571"/>
            <a:ext cx="8151247" cy="3877056"/>
          </a:xfrm>
          <a:prstGeom prst="rect">
            <a:avLst/>
          </a:prstGeom>
          <a:noFill/>
          <a:ln>
            <a:noFill/>
          </a:ln>
        </p:spPr>
        <p:txBody>
          <a:bodyPr spcFirstLastPara="1" wrap="square" lIns="91425" tIns="91425" rIns="91425" bIns="91425" anchor="t" anchorCtr="0">
            <a:noAutofit/>
          </a:bodyPr>
          <a:lstStyle/>
          <a:p>
            <a:pPr marL="85725" marR="0" lvl="0" algn="l" defTabSz="457200" rtl="0" eaLnBrk="1" fontAlgn="auto" latinLnBrk="0" hangingPunct="1">
              <a:lnSpc>
                <a:spcPct val="100000"/>
              </a:lnSpc>
              <a:spcBef>
                <a:spcPts val="600"/>
              </a:spcBef>
              <a:spcAft>
                <a:spcPts val="600"/>
              </a:spcAft>
              <a:buClr>
                <a:prstClr val="black"/>
              </a:buClr>
              <a:buSzPts val="1800"/>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sym typeface="Poppins"/>
              </a:rPr>
              <a:t>Healthcare providers use a combination of techniques, including interviews, questionnaires, and clinical screening to assess risk. Key indicators for potential substantial HIV risk include:</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sym typeface="Poppins"/>
              </a:rPr>
              <a:t>Sexual behavior</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sym typeface="Poppins"/>
              </a:rPr>
              <a:t>Partner characteristics</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sym typeface="Poppins"/>
              </a:rPr>
              <a:t>Substance use</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sym typeface="Poppins"/>
              </a:rPr>
              <a:t>Other factors (e.g., recurrent use of PEP)</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sym typeface="Poppin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sym typeface="Poppin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sym typeface="Poppin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sym typeface="Poppins"/>
            </a:endParaRPr>
          </a:p>
        </p:txBody>
      </p:sp>
    </p:spTree>
    <p:extLst>
      <p:ext uri="{BB962C8B-B14F-4D97-AF65-F5344CB8AC3E}">
        <p14:creationId xmlns:p14="http://schemas.microsoft.com/office/powerpoint/2010/main" val="2382763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g3c255c7971e_0_207"/>
          <p:cNvSpPr txBox="1">
            <a:spLocks noGrp="1"/>
          </p:cNvSpPr>
          <p:nvPr>
            <p:ph type="title"/>
          </p:nvPr>
        </p:nvSpPr>
        <p:spPr>
          <a:xfrm>
            <a:off x="366204" y="731979"/>
            <a:ext cx="7983996" cy="857250"/>
          </a:xfrm>
          <a:prstGeom prst="rect">
            <a:avLst/>
          </a:prstGeom>
          <a:noFill/>
          <a:ln>
            <a:noFill/>
          </a:ln>
        </p:spPr>
        <p:txBody>
          <a:bodyPr spcFirstLastPara="1" wrap="square" lIns="68569" tIns="34275" rIns="68569" bIns="34275" anchor="ctr" anchorCtr="0">
            <a:noAutofit/>
          </a:bodyPr>
          <a:lstStyle/>
          <a:p>
            <a:pPr algn="ctr">
              <a:lnSpc>
                <a:spcPct val="100000"/>
              </a:lnSpc>
              <a:spcBef>
                <a:spcPts val="0"/>
              </a:spcBef>
              <a:buSzPts val="1400"/>
            </a:pPr>
            <a:r>
              <a:rPr lang="en-US" sz="3300" dirty="0">
                <a:solidFill>
                  <a:schemeClr val="accent6">
                    <a:lumMod val="75000"/>
                  </a:schemeClr>
                </a:solidFill>
                <a:latin typeface="Century Gothic" panose="020B0502020202020204" pitchFamily="34" charset="0"/>
              </a:rPr>
              <a:t>Key Components of PrEP Risk Assessment (2)</a:t>
            </a:r>
            <a:endParaRPr sz="3300" dirty="0">
              <a:solidFill>
                <a:schemeClr val="accent6">
                  <a:lumMod val="75000"/>
                </a:schemeClr>
              </a:solidFill>
              <a:latin typeface="Century Gothic" panose="020B0502020202020204" pitchFamily="34" charset="0"/>
            </a:endParaRPr>
          </a:p>
        </p:txBody>
      </p:sp>
      <p:sp>
        <p:nvSpPr>
          <p:cNvPr id="255" name="Google Shape;255;g3c255c7971e_0_207"/>
          <p:cNvSpPr txBox="1">
            <a:spLocks noGrp="1"/>
          </p:cNvSpPr>
          <p:nvPr>
            <p:ph type="body" idx="1"/>
          </p:nvPr>
        </p:nvSpPr>
        <p:spPr>
          <a:xfrm>
            <a:off x="394984" y="1989509"/>
            <a:ext cx="8354031" cy="3575050"/>
          </a:xfrm>
          <a:prstGeom prst="rect">
            <a:avLst/>
          </a:prstGeom>
          <a:noFill/>
          <a:ln>
            <a:noFill/>
          </a:ln>
        </p:spPr>
        <p:txBody>
          <a:bodyPr spcFirstLastPara="1" wrap="square" lIns="68569" tIns="34275" rIns="68569" bIns="34275" anchor="t" anchorCtr="0">
            <a:noAutofit/>
          </a:bodyPr>
          <a:lstStyle/>
          <a:p>
            <a:pPr marL="0" indent="0">
              <a:lnSpc>
                <a:spcPct val="100000"/>
              </a:lnSpc>
              <a:spcBef>
                <a:spcPts val="600"/>
              </a:spcBef>
              <a:spcAft>
                <a:spcPts val="600"/>
              </a:spcAft>
              <a:buSzPts val="1800"/>
              <a:buNone/>
            </a:pPr>
            <a:r>
              <a:rPr lang="en-US" sz="1800" b="1" dirty="0">
                <a:latin typeface="Century Gothic" panose="020B0502020202020204" pitchFamily="34" charset="0"/>
              </a:rPr>
              <a:t>Sexual behavior</a:t>
            </a:r>
            <a:endParaRPr sz="1800" dirty="0">
              <a:latin typeface="Century Gothic" panose="020B0502020202020204" pitchFamily="34" charset="0"/>
            </a:endParaRPr>
          </a:p>
          <a:p>
            <a:pPr marL="371475" indent="-285750" defTabSz="457200">
              <a:lnSpc>
                <a:spcPct val="100000"/>
              </a:lnSpc>
              <a:spcBef>
                <a:spcPts val="600"/>
              </a:spcBef>
              <a:spcAft>
                <a:spcPts val="600"/>
              </a:spcAft>
              <a:buClr>
                <a:prstClr val="black"/>
              </a:buClr>
              <a:buSzPts val="1800"/>
              <a:defRPr/>
            </a:pPr>
            <a:r>
              <a:rPr lang="en-US" sz="1800" dirty="0">
                <a:solidFill>
                  <a:prstClr val="black"/>
                </a:solidFill>
                <a:latin typeface="Century Gothic"/>
              </a:rPr>
              <a:t>Unprotected sex with partners of unknown or positive HIV status (who are not virally suppressed)</a:t>
            </a:r>
          </a:p>
          <a:p>
            <a:pPr marL="371475" indent="-285750" defTabSz="457200">
              <a:lnSpc>
                <a:spcPct val="100000"/>
              </a:lnSpc>
              <a:spcBef>
                <a:spcPts val="600"/>
              </a:spcBef>
              <a:spcAft>
                <a:spcPts val="600"/>
              </a:spcAft>
              <a:buClr>
                <a:prstClr val="black"/>
              </a:buClr>
              <a:buSzPts val="1800"/>
              <a:defRPr/>
            </a:pPr>
            <a:r>
              <a:rPr lang="en-US" sz="1800" dirty="0">
                <a:solidFill>
                  <a:prstClr val="black"/>
                </a:solidFill>
                <a:latin typeface="Century Gothic"/>
              </a:rPr>
              <a:t>Multiple sexual partners</a:t>
            </a:r>
            <a:endParaRPr sz="1800" dirty="0">
              <a:solidFill>
                <a:prstClr val="black"/>
              </a:solidFill>
              <a:latin typeface="Century Gothic"/>
            </a:endParaRPr>
          </a:p>
          <a:p>
            <a:pPr marL="371475" indent="-285750" defTabSz="457200">
              <a:lnSpc>
                <a:spcPct val="100000"/>
              </a:lnSpc>
              <a:spcBef>
                <a:spcPts val="600"/>
              </a:spcBef>
              <a:spcAft>
                <a:spcPts val="600"/>
              </a:spcAft>
              <a:buClr>
                <a:prstClr val="black"/>
              </a:buClr>
              <a:buSzPts val="1800"/>
              <a:defRPr/>
            </a:pPr>
            <a:r>
              <a:rPr lang="en-US" sz="1800" dirty="0">
                <a:solidFill>
                  <a:prstClr val="black"/>
                </a:solidFill>
                <a:latin typeface="Century Gothic"/>
              </a:rPr>
              <a:t>A recent history of a sexually transmitted infection (STI) diagnosis (e.g., syphilis, gonorrhea, chlamydia)</a:t>
            </a:r>
            <a:endParaRPr sz="1800" dirty="0">
              <a:solidFill>
                <a:prstClr val="black"/>
              </a:solidFill>
              <a:latin typeface="Century Gothic"/>
            </a:endParaRPr>
          </a:p>
          <a:p>
            <a:pPr marL="371475" indent="-285750" defTabSz="457200">
              <a:lnSpc>
                <a:spcPct val="100000"/>
              </a:lnSpc>
              <a:spcBef>
                <a:spcPts val="600"/>
              </a:spcBef>
              <a:spcAft>
                <a:spcPts val="600"/>
              </a:spcAft>
              <a:buClr>
                <a:prstClr val="black"/>
              </a:buClr>
              <a:buSzPts val="1800"/>
              <a:defRPr/>
            </a:pPr>
            <a:r>
              <a:rPr lang="en-US" sz="1800" dirty="0">
                <a:solidFill>
                  <a:prstClr val="black"/>
                </a:solidFill>
                <a:latin typeface="Century Gothic"/>
              </a:rPr>
              <a:t>Engaging in transactional and/or trans-generational sex (for money, goods, or services)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3">
          <a:extLst>
            <a:ext uri="{FF2B5EF4-FFF2-40B4-BE49-F238E27FC236}">
              <a16:creationId xmlns:a16="http://schemas.microsoft.com/office/drawing/2014/main" id="{35375263-BCDB-8968-7FD3-607090DA769C}"/>
            </a:ext>
          </a:extLst>
        </p:cNvPr>
        <p:cNvGrpSpPr/>
        <p:nvPr/>
      </p:nvGrpSpPr>
      <p:grpSpPr>
        <a:xfrm>
          <a:off x="0" y="0"/>
          <a:ext cx="0" cy="0"/>
          <a:chOff x="0" y="0"/>
          <a:chExt cx="0" cy="0"/>
        </a:xfrm>
      </p:grpSpPr>
      <p:sp>
        <p:nvSpPr>
          <p:cNvPr id="254" name="Google Shape;254;g3c255c7971e_0_207">
            <a:extLst>
              <a:ext uri="{FF2B5EF4-FFF2-40B4-BE49-F238E27FC236}">
                <a16:creationId xmlns:a16="http://schemas.microsoft.com/office/drawing/2014/main" id="{C0E5DCF4-F6D6-BD96-9DA9-D92CA7EC43B9}"/>
              </a:ext>
            </a:extLst>
          </p:cNvPr>
          <p:cNvSpPr txBox="1">
            <a:spLocks noGrp="1"/>
          </p:cNvSpPr>
          <p:nvPr>
            <p:ph type="title"/>
          </p:nvPr>
        </p:nvSpPr>
        <p:spPr>
          <a:xfrm>
            <a:off x="366204" y="731979"/>
            <a:ext cx="7983996" cy="857250"/>
          </a:xfrm>
          <a:prstGeom prst="rect">
            <a:avLst/>
          </a:prstGeom>
          <a:noFill/>
          <a:ln>
            <a:noFill/>
          </a:ln>
        </p:spPr>
        <p:txBody>
          <a:bodyPr spcFirstLastPara="1" wrap="square" lIns="68569" tIns="34275" rIns="68569" bIns="34275" anchor="ctr" anchorCtr="0">
            <a:noAutofit/>
          </a:bodyPr>
          <a:lstStyle/>
          <a:p>
            <a:pPr algn="ctr">
              <a:lnSpc>
                <a:spcPct val="100000"/>
              </a:lnSpc>
              <a:spcBef>
                <a:spcPts val="0"/>
              </a:spcBef>
              <a:buSzPts val="1400"/>
            </a:pPr>
            <a:r>
              <a:rPr lang="en-US" sz="3300" dirty="0">
                <a:solidFill>
                  <a:schemeClr val="accent6">
                    <a:lumMod val="75000"/>
                  </a:schemeClr>
                </a:solidFill>
                <a:latin typeface="Century Gothic" panose="020B0502020202020204" pitchFamily="34" charset="0"/>
              </a:rPr>
              <a:t>Key Components of PrEP Risk Assessment (3)</a:t>
            </a:r>
            <a:endParaRPr sz="3300" dirty="0">
              <a:solidFill>
                <a:schemeClr val="accent6">
                  <a:lumMod val="75000"/>
                </a:schemeClr>
              </a:solidFill>
              <a:latin typeface="Century Gothic" panose="020B0502020202020204" pitchFamily="34" charset="0"/>
            </a:endParaRPr>
          </a:p>
        </p:txBody>
      </p:sp>
      <p:sp>
        <p:nvSpPr>
          <p:cNvPr id="3" name="TextBox 2">
            <a:extLst>
              <a:ext uri="{FF2B5EF4-FFF2-40B4-BE49-F238E27FC236}">
                <a16:creationId xmlns:a16="http://schemas.microsoft.com/office/drawing/2014/main" id="{EA02D6F7-E990-FB1D-9497-10CFA6C6F88E}"/>
              </a:ext>
            </a:extLst>
          </p:cNvPr>
          <p:cNvSpPr txBox="1"/>
          <p:nvPr/>
        </p:nvSpPr>
        <p:spPr>
          <a:xfrm>
            <a:off x="505663" y="1940260"/>
            <a:ext cx="8327943" cy="3662541"/>
          </a:xfrm>
          <a:prstGeom prst="rect">
            <a:avLst/>
          </a:prstGeom>
          <a:noFill/>
        </p:spPr>
        <p:txBody>
          <a:bodyPr wrap="square">
            <a:spAutoFit/>
          </a:bodyPr>
          <a:lstStyle/>
          <a:p>
            <a:pPr>
              <a:spcBef>
                <a:spcPts val="600"/>
              </a:spcBef>
              <a:spcAft>
                <a:spcPts val="600"/>
              </a:spcAft>
              <a:defRPr/>
            </a:pPr>
            <a:r>
              <a:rPr lang="en-US" b="1" dirty="0">
                <a:solidFill>
                  <a:prstClr val="black"/>
                </a:solidFill>
                <a:latin typeface="Century Gothic" panose="020B0502020202020204" pitchFamily="34" charset="0"/>
              </a:rPr>
              <a:t>Partner Characteristics</a:t>
            </a:r>
          </a:p>
          <a:p>
            <a:pPr marL="371475" indent="-285750">
              <a:lnSpc>
                <a:spcPct val="100000"/>
              </a:lnSpc>
              <a:spcBef>
                <a:spcPts val="600"/>
              </a:spcBef>
              <a:spcAft>
                <a:spcPts val="600"/>
              </a:spcAft>
              <a:buClr>
                <a:prstClr val="black"/>
              </a:buClr>
              <a:buSzPts val="1800"/>
              <a:buFont typeface="Arial" panose="020B0604020202020204" pitchFamily="34" charset="0"/>
              <a:buChar char="•"/>
              <a:defRPr/>
            </a:pPr>
            <a:r>
              <a:rPr lang="en-US" dirty="0">
                <a:solidFill>
                  <a:prstClr val="black"/>
                </a:solidFill>
                <a:latin typeface="Century Gothic"/>
              </a:rPr>
              <a:t>Having a primary or casual sexual partner with untreated HIV or a detectable viral load</a:t>
            </a:r>
          </a:p>
          <a:p>
            <a:pPr marL="371475" indent="-285750">
              <a:lnSpc>
                <a:spcPct val="100000"/>
              </a:lnSpc>
              <a:spcBef>
                <a:spcPts val="600"/>
              </a:spcBef>
              <a:spcAft>
                <a:spcPts val="600"/>
              </a:spcAft>
              <a:buClr>
                <a:prstClr val="black"/>
              </a:buClr>
              <a:buSzPts val="1800"/>
              <a:buFont typeface="Arial" panose="020B0604020202020204" pitchFamily="34" charset="0"/>
              <a:buChar char="•"/>
              <a:defRPr/>
            </a:pPr>
            <a:r>
              <a:rPr lang="en-US" dirty="0">
                <a:solidFill>
                  <a:prstClr val="black"/>
                </a:solidFill>
                <a:latin typeface="Century Gothic"/>
              </a:rPr>
              <a:t>Partners who inject drugs or have other high-risk behaviors </a:t>
            </a:r>
          </a:p>
          <a:p>
            <a:pPr marL="0" marR="0" lvl="0" indent="0" algn="l" defTabSz="457200" rtl="0" eaLnBrk="1" fontAlgn="auto" latinLnBrk="0" hangingPunct="1">
              <a:lnSpc>
                <a:spcPct val="100000"/>
              </a:lnSpc>
              <a:spcBef>
                <a:spcPts val="600"/>
              </a:spcBef>
              <a:spcAft>
                <a:spcPts val="600"/>
              </a:spcAft>
              <a:buClrTx/>
              <a:buSzTx/>
              <a:buFontTx/>
              <a:buNone/>
              <a:tabLst/>
              <a:defRPr/>
            </a:pPr>
            <a:r>
              <a:rPr kumimoji="0" lang="en-US"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Substance Use</a:t>
            </a:r>
          </a:p>
          <a:p>
            <a:pPr marL="371475" marR="0" lvl="0" indent="-285750" fontAlgn="auto">
              <a:spcBef>
                <a:spcPts val="600"/>
              </a:spcBef>
              <a:spcAft>
                <a:spcPts val="600"/>
              </a:spcAft>
              <a:buClr>
                <a:prstClr val="black"/>
              </a:buClr>
              <a:buSzPts val="1800"/>
              <a:buFont typeface="Arial" panose="020B0604020202020204" pitchFamily="34" charset="0"/>
              <a:buChar char="•"/>
              <a:tabLst/>
              <a:defRPr/>
            </a:pPr>
            <a:r>
              <a:rPr lang="en-US" dirty="0">
                <a:solidFill>
                  <a:prstClr val="black"/>
                </a:solidFill>
                <a:latin typeface="Century Gothic"/>
              </a:rPr>
              <a:t>Sharing needles or other injection drug use equipment</a:t>
            </a:r>
          </a:p>
          <a:p>
            <a:pPr marL="371475" marR="0" lvl="0" indent="-285750" fontAlgn="auto">
              <a:spcBef>
                <a:spcPts val="600"/>
              </a:spcBef>
              <a:spcAft>
                <a:spcPts val="600"/>
              </a:spcAft>
              <a:buClr>
                <a:prstClr val="black"/>
              </a:buClr>
              <a:buSzPts val="1800"/>
              <a:buFont typeface="Arial" panose="020B0604020202020204" pitchFamily="34" charset="0"/>
              <a:buChar char="•"/>
              <a:tabLst/>
              <a:defRPr/>
            </a:pPr>
            <a:r>
              <a:rPr lang="en-US" dirty="0">
                <a:solidFill>
                  <a:prstClr val="black"/>
                </a:solidFill>
                <a:latin typeface="Century Gothic"/>
              </a:rPr>
              <a:t>Frequent alcohol or recreational drug use</a:t>
            </a:r>
          </a:p>
          <a:p>
            <a:pPr>
              <a:spcBef>
                <a:spcPts val="600"/>
              </a:spcBef>
              <a:spcAft>
                <a:spcPts val="600"/>
              </a:spcAft>
              <a:defRPr/>
            </a:pPr>
            <a:r>
              <a:rPr lang="en-US" b="1" dirty="0">
                <a:solidFill>
                  <a:prstClr val="black"/>
                </a:solidFill>
                <a:latin typeface="Century Gothic" panose="020B0502020202020204" pitchFamily="34" charset="0"/>
              </a:rPr>
              <a:t>Other Factors: </a:t>
            </a:r>
          </a:p>
          <a:p>
            <a:pPr marL="371475" indent="-285750">
              <a:lnSpc>
                <a:spcPct val="100000"/>
              </a:lnSpc>
              <a:spcBef>
                <a:spcPts val="600"/>
              </a:spcBef>
              <a:spcAft>
                <a:spcPts val="600"/>
              </a:spcAft>
              <a:buClr>
                <a:prstClr val="black"/>
              </a:buClr>
              <a:buSzPts val="1800"/>
              <a:buFont typeface="Arial" panose="020B0604020202020204" pitchFamily="34" charset="0"/>
              <a:buChar char="•"/>
              <a:defRPr/>
            </a:pPr>
            <a:r>
              <a:rPr lang="en-US" dirty="0">
                <a:solidFill>
                  <a:prstClr val="black"/>
                </a:solidFill>
                <a:latin typeface="Century Gothic"/>
              </a:rPr>
              <a:t>Recurrent use of post-exposure prophylaxis (PEP) </a:t>
            </a:r>
          </a:p>
        </p:txBody>
      </p:sp>
    </p:spTree>
    <p:extLst>
      <p:ext uri="{BB962C8B-B14F-4D97-AF65-F5344CB8AC3E}">
        <p14:creationId xmlns:p14="http://schemas.microsoft.com/office/powerpoint/2010/main" val="5622858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3">
          <a:extLst>
            <a:ext uri="{FF2B5EF4-FFF2-40B4-BE49-F238E27FC236}">
              <a16:creationId xmlns:a16="http://schemas.microsoft.com/office/drawing/2014/main" id="{99622EAE-EDCB-4530-6902-B3DD1378D74A}"/>
            </a:ext>
          </a:extLst>
        </p:cNvPr>
        <p:cNvGrpSpPr/>
        <p:nvPr/>
      </p:nvGrpSpPr>
      <p:grpSpPr>
        <a:xfrm>
          <a:off x="0" y="0"/>
          <a:ext cx="0" cy="0"/>
          <a:chOff x="0" y="0"/>
          <a:chExt cx="0" cy="0"/>
        </a:xfrm>
      </p:grpSpPr>
      <p:sp>
        <p:nvSpPr>
          <p:cNvPr id="254" name="Google Shape;254;g3c255c7971e_0_207">
            <a:extLst>
              <a:ext uri="{FF2B5EF4-FFF2-40B4-BE49-F238E27FC236}">
                <a16:creationId xmlns:a16="http://schemas.microsoft.com/office/drawing/2014/main" id="{3F1D1DD9-D72C-4EFD-D9BC-8519CB937579}"/>
              </a:ext>
            </a:extLst>
          </p:cNvPr>
          <p:cNvSpPr txBox="1">
            <a:spLocks noGrp="1"/>
          </p:cNvSpPr>
          <p:nvPr>
            <p:ph type="title"/>
          </p:nvPr>
        </p:nvSpPr>
        <p:spPr>
          <a:xfrm>
            <a:off x="366204" y="731979"/>
            <a:ext cx="7983996" cy="857250"/>
          </a:xfrm>
          <a:prstGeom prst="rect">
            <a:avLst/>
          </a:prstGeom>
          <a:noFill/>
          <a:ln>
            <a:noFill/>
          </a:ln>
        </p:spPr>
        <p:txBody>
          <a:bodyPr spcFirstLastPara="1" wrap="square" lIns="68569" tIns="34275" rIns="68569" bIns="34275" anchor="ctr" anchorCtr="0">
            <a:noAutofit/>
          </a:bodyPr>
          <a:lstStyle/>
          <a:p>
            <a:pPr algn="ctr">
              <a:lnSpc>
                <a:spcPct val="100000"/>
              </a:lnSpc>
              <a:spcBef>
                <a:spcPts val="0"/>
              </a:spcBef>
              <a:buSzPts val="1400"/>
            </a:pPr>
            <a:r>
              <a:rPr lang="en-US" sz="3300" dirty="0">
                <a:solidFill>
                  <a:schemeClr val="accent6">
                    <a:lumMod val="75000"/>
                  </a:schemeClr>
                </a:solidFill>
                <a:latin typeface="Century Gothic" panose="020B0502020202020204" pitchFamily="34" charset="0"/>
              </a:rPr>
              <a:t>Clinical Assessment</a:t>
            </a:r>
            <a:endParaRPr sz="3300" dirty="0">
              <a:solidFill>
                <a:schemeClr val="accent6">
                  <a:lumMod val="75000"/>
                </a:schemeClr>
              </a:solidFill>
              <a:latin typeface="Century Gothic" panose="020B0502020202020204" pitchFamily="34" charset="0"/>
            </a:endParaRPr>
          </a:p>
        </p:txBody>
      </p:sp>
      <p:sp>
        <p:nvSpPr>
          <p:cNvPr id="255" name="Google Shape;255;g3c255c7971e_0_207">
            <a:extLst>
              <a:ext uri="{FF2B5EF4-FFF2-40B4-BE49-F238E27FC236}">
                <a16:creationId xmlns:a16="http://schemas.microsoft.com/office/drawing/2014/main" id="{15A3D73C-505A-F820-84D7-75C8BA5DAF00}"/>
              </a:ext>
            </a:extLst>
          </p:cNvPr>
          <p:cNvSpPr txBox="1">
            <a:spLocks noGrp="1"/>
          </p:cNvSpPr>
          <p:nvPr>
            <p:ph type="body" idx="1"/>
          </p:nvPr>
        </p:nvSpPr>
        <p:spPr>
          <a:xfrm>
            <a:off x="366204" y="1723874"/>
            <a:ext cx="8476044" cy="4402147"/>
          </a:xfrm>
          <a:prstGeom prst="rect">
            <a:avLst/>
          </a:prstGeom>
          <a:noFill/>
          <a:ln>
            <a:noFill/>
          </a:ln>
        </p:spPr>
        <p:txBody>
          <a:bodyPr spcFirstLastPara="1" wrap="square" lIns="68569" tIns="34275" rIns="68569" bIns="34275" anchor="t" anchorCtr="0">
            <a:noAutofit/>
          </a:bodyPr>
          <a:lstStyle/>
          <a:p>
            <a:pPr marL="85725" indent="0" defTabSz="457200">
              <a:lnSpc>
                <a:spcPct val="100000"/>
              </a:lnSpc>
              <a:spcBef>
                <a:spcPts val="600"/>
              </a:spcBef>
              <a:spcAft>
                <a:spcPts val="600"/>
              </a:spcAft>
              <a:buClr>
                <a:prstClr val="black"/>
              </a:buClr>
              <a:buSzPts val="1800"/>
              <a:buNone/>
              <a:defRPr/>
            </a:pPr>
            <a:r>
              <a:rPr lang="en-US" sz="1800" dirty="0">
                <a:latin typeface="Century Gothic" panose="020B0502020202020204" pitchFamily="34" charset="0"/>
              </a:rPr>
              <a:t>In addition to behavioral risk, a comprehensive clinical assessment must be done. It involves: </a:t>
            </a:r>
          </a:p>
          <a:p>
            <a:pPr marL="371475" indent="-285750" defTabSz="457200">
              <a:lnSpc>
                <a:spcPct val="100000"/>
              </a:lnSpc>
              <a:spcBef>
                <a:spcPts val="600"/>
              </a:spcBef>
              <a:spcAft>
                <a:spcPts val="600"/>
              </a:spcAft>
              <a:buClr>
                <a:prstClr val="black"/>
              </a:buClr>
              <a:buSzPts val="1800"/>
              <a:defRPr/>
            </a:pPr>
            <a:r>
              <a:rPr lang="en-US" sz="1750" b="1" dirty="0">
                <a:latin typeface="Century Gothic" panose="020B0502020202020204" pitchFamily="34" charset="0"/>
              </a:rPr>
              <a:t>Confirmation of HIV-Negative Status: </a:t>
            </a:r>
            <a:r>
              <a:rPr lang="en-US" sz="1750" dirty="0">
                <a:latin typeface="Century Gothic" panose="020B0502020202020204" pitchFamily="34" charset="0"/>
              </a:rPr>
              <a:t>A negative HIV test result is mandatory before starting PrEP. Note that PrEP is for </a:t>
            </a:r>
            <a:r>
              <a:rPr lang="en-US" sz="1750" b="1" dirty="0">
                <a:latin typeface="Century Gothic" panose="020B0502020202020204" pitchFamily="34" charset="0"/>
              </a:rPr>
              <a:t>HIV negative individuals ONLY.</a:t>
            </a:r>
          </a:p>
          <a:p>
            <a:pPr marL="371475" indent="-285750" defTabSz="457200">
              <a:lnSpc>
                <a:spcPct val="100000"/>
              </a:lnSpc>
              <a:spcBef>
                <a:spcPts val="600"/>
              </a:spcBef>
              <a:spcAft>
                <a:spcPts val="600"/>
              </a:spcAft>
              <a:buClr>
                <a:prstClr val="black"/>
              </a:buClr>
              <a:buSzPts val="1800"/>
              <a:defRPr/>
            </a:pPr>
            <a:r>
              <a:rPr lang="en-US" sz="1750" b="1" dirty="0">
                <a:latin typeface="Century Gothic" panose="020B0502020202020204" pitchFamily="34" charset="0"/>
              </a:rPr>
              <a:t>Screening for Acute HIV Infection</a:t>
            </a:r>
            <a:r>
              <a:rPr lang="en-US" sz="1750" dirty="0">
                <a:latin typeface="Century Gothic" panose="020B0502020202020204" pitchFamily="34" charset="0"/>
              </a:rPr>
              <a:t>: Clients should be thoroughly assessed for any recent and current signs and symptoms of Acute HIV Infection.</a:t>
            </a:r>
          </a:p>
          <a:p>
            <a:pPr marL="371475" indent="-285750" defTabSz="457200">
              <a:lnSpc>
                <a:spcPct val="100000"/>
              </a:lnSpc>
              <a:spcBef>
                <a:spcPts val="600"/>
              </a:spcBef>
              <a:spcAft>
                <a:spcPts val="600"/>
              </a:spcAft>
              <a:buClr>
                <a:prstClr val="black"/>
              </a:buClr>
              <a:buSzPts val="1800"/>
              <a:defRPr/>
            </a:pPr>
            <a:r>
              <a:rPr lang="en-US" sz="1750" b="1" dirty="0">
                <a:latin typeface="Century Gothic" panose="020B0502020202020204" pitchFamily="34" charset="0"/>
              </a:rPr>
              <a:t>STI Screening: </a:t>
            </a:r>
            <a:r>
              <a:rPr lang="en-US" sz="1750" dirty="0">
                <a:latin typeface="Century Gothic" panose="020B0502020202020204" pitchFamily="34" charset="0"/>
              </a:rPr>
              <a:t>Screening for STIs (hepatitis B and C, chlamydia, gonorrhea, syphilis) is standard. Vaccination for Hepatitis A and B is recommended </a:t>
            </a:r>
          </a:p>
          <a:p>
            <a:pPr marL="371475" indent="-285750" defTabSz="457200">
              <a:lnSpc>
                <a:spcPct val="100000"/>
              </a:lnSpc>
              <a:spcBef>
                <a:spcPts val="600"/>
              </a:spcBef>
              <a:spcAft>
                <a:spcPts val="600"/>
              </a:spcAft>
              <a:buClr>
                <a:prstClr val="black"/>
              </a:buClr>
              <a:buSzPts val="1800"/>
              <a:defRPr/>
            </a:pPr>
            <a:r>
              <a:rPr lang="en-US" sz="1750" b="1" dirty="0">
                <a:latin typeface="Century Gothic" panose="020B0502020202020204" pitchFamily="34" charset="0"/>
              </a:rPr>
              <a:t>Renal Function: </a:t>
            </a:r>
            <a:r>
              <a:rPr lang="en-US" sz="1750" dirty="0">
                <a:latin typeface="Century Gothic" panose="020B0502020202020204" pitchFamily="34" charset="0"/>
              </a:rPr>
              <a:t>A test of kidney function is recommended in individuals aged 50+ and/or history of kidney dysfunction, as PrEP medications (TDF-based) can affect the kidneys </a:t>
            </a:r>
          </a:p>
          <a:p>
            <a:pPr marL="371475" indent="-285750" defTabSz="457200">
              <a:lnSpc>
                <a:spcPct val="100000"/>
              </a:lnSpc>
              <a:spcBef>
                <a:spcPts val="600"/>
              </a:spcBef>
              <a:spcAft>
                <a:spcPts val="600"/>
              </a:spcAft>
              <a:buClr>
                <a:prstClr val="black"/>
              </a:buClr>
              <a:buSzPts val="1800"/>
              <a:defRPr/>
            </a:pPr>
            <a:r>
              <a:rPr lang="en-US" sz="1750" b="1" dirty="0">
                <a:latin typeface="Century Gothic" panose="020B0502020202020204" pitchFamily="34" charset="0"/>
              </a:rPr>
              <a:t>Liver Function: </a:t>
            </a:r>
            <a:r>
              <a:rPr lang="en-US" sz="1750" dirty="0">
                <a:latin typeface="Century Gothic" panose="020B0502020202020204" pitchFamily="34" charset="0"/>
              </a:rPr>
              <a:t>Where available, liver function testing – such as measuring  alanine transaminase (ALT) – can be considered before and during CAB-LA use and may be limited to when liver impairment is suspected</a:t>
            </a:r>
          </a:p>
        </p:txBody>
      </p:sp>
    </p:spTree>
    <p:extLst>
      <p:ext uri="{BB962C8B-B14F-4D97-AF65-F5344CB8AC3E}">
        <p14:creationId xmlns:p14="http://schemas.microsoft.com/office/powerpoint/2010/main" val="38669068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283;g3c255c7971e_0_231">
            <a:extLst>
              <a:ext uri="{FF2B5EF4-FFF2-40B4-BE49-F238E27FC236}">
                <a16:creationId xmlns:a16="http://schemas.microsoft.com/office/drawing/2014/main" id="{033722FD-F88A-A39E-565A-2722C670347A}"/>
              </a:ext>
            </a:extLst>
          </p:cNvPr>
          <p:cNvPicPr preferRelativeResize="0"/>
          <p:nvPr/>
        </p:nvPicPr>
        <p:blipFill rotWithShape="1">
          <a:blip r:embed="rId2">
            <a:alphaModFix/>
          </a:blip>
          <a:srcRect/>
          <a:stretch/>
        </p:blipFill>
        <p:spPr>
          <a:xfrm>
            <a:off x="379141" y="1957601"/>
            <a:ext cx="8564865" cy="3633463"/>
          </a:xfrm>
          <a:prstGeom prst="rect">
            <a:avLst/>
          </a:prstGeom>
          <a:noFill/>
          <a:ln>
            <a:noFill/>
          </a:ln>
        </p:spPr>
      </p:pic>
      <p:sp>
        <p:nvSpPr>
          <p:cNvPr id="7" name="TextBox 6">
            <a:extLst>
              <a:ext uri="{FF2B5EF4-FFF2-40B4-BE49-F238E27FC236}">
                <a16:creationId xmlns:a16="http://schemas.microsoft.com/office/drawing/2014/main" id="{782E47FC-919B-6319-D247-C09B1CAA1DFE}"/>
              </a:ext>
            </a:extLst>
          </p:cNvPr>
          <p:cNvSpPr txBox="1"/>
          <p:nvPr/>
        </p:nvSpPr>
        <p:spPr>
          <a:xfrm>
            <a:off x="1017165" y="601832"/>
            <a:ext cx="7109670" cy="1015663"/>
          </a:xfrm>
          <a:prstGeom prst="rect">
            <a:avLst/>
          </a:prstGeom>
          <a:noFill/>
        </p:spPr>
        <p:txBody>
          <a:bodyPr wrap="square">
            <a:spAutoFit/>
          </a:bodyPr>
          <a:lstStyle/>
          <a:p>
            <a:pPr algn="ctr"/>
            <a:r>
              <a:rPr kumimoji="0" lang="en-US" sz="3000" b="0" i="0" u="none" strike="noStrike" kern="0" cap="none" spc="0" normalizeH="0" baseline="0" noProof="0" dirty="0">
                <a:ln>
                  <a:noFill/>
                </a:ln>
                <a:solidFill>
                  <a:srgbClr val="007E00"/>
                </a:solidFill>
                <a:effectLst/>
                <a:uLnTx/>
                <a:uFillTx/>
                <a:latin typeface="Century Gothic"/>
                <a:sym typeface="Century Gothic"/>
              </a:rPr>
              <a:t>Risk Assessment and Client Education Session Checklist for PrEP</a:t>
            </a:r>
            <a:endParaRPr lang="en-US" sz="3000" dirty="0"/>
          </a:p>
        </p:txBody>
      </p:sp>
    </p:spTree>
    <p:extLst>
      <p:ext uri="{BB962C8B-B14F-4D97-AF65-F5344CB8AC3E}">
        <p14:creationId xmlns:p14="http://schemas.microsoft.com/office/powerpoint/2010/main" val="10332724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63D28-66BC-92C9-0502-99E0631E06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6D7D74-AF0E-7694-BE1C-165C19CAF47E}"/>
              </a:ext>
            </a:extLst>
          </p:cNvPr>
          <p:cNvSpPr>
            <a:spLocks noGrp="1"/>
          </p:cNvSpPr>
          <p:nvPr>
            <p:ph type="ctrTitle"/>
          </p:nvPr>
        </p:nvSpPr>
        <p:spPr/>
        <p:txBody>
          <a:bodyPr>
            <a:normAutofit/>
          </a:bodyPr>
          <a:lstStyle/>
          <a:p>
            <a:r>
              <a:rPr lang="en-US" sz="4400" dirty="0"/>
              <a:t>Unit 3</a:t>
            </a:r>
          </a:p>
        </p:txBody>
      </p:sp>
      <p:sp>
        <p:nvSpPr>
          <p:cNvPr id="3" name="Subtitle 2">
            <a:extLst>
              <a:ext uri="{FF2B5EF4-FFF2-40B4-BE49-F238E27FC236}">
                <a16:creationId xmlns:a16="http://schemas.microsoft.com/office/drawing/2014/main" id="{B9A3E597-D021-2E7F-435B-2BA0772B043C}"/>
              </a:ext>
            </a:extLst>
          </p:cNvPr>
          <p:cNvSpPr>
            <a:spLocks noGrp="1"/>
          </p:cNvSpPr>
          <p:nvPr>
            <p:ph type="subTitle" idx="1"/>
          </p:nvPr>
        </p:nvSpPr>
        <p:spPr>
          <a:xfrm>
            <a:off x="1097280" y="3922776"/>
            <a:ext cx="7114032" cy="1618488"/>
          </a:xfrm>
        </p:spPr>
        <p:txBody>
          <a:bodyPr>
            <a:normAutofit/>
          </a:bodyPr>
          <a:lstStyle/>
          <a:p>
            <a:r>
              <a:rPr lang="en-US" sz="3600" dirty="0">
                <a:latin typeface="Century Gothic" panose="020B0502020202020204" pitchFamily="34" charset="0"/>
              </a:rPr>
              <a:t>Acute HIV Infection</a:t>
            </a:r>
            <a:endParaRPr lang="en-US" sz="4400" dirty="0"/>
          </a:p>
        </p:txBody>
      </p:sp>
    </p:spTree>
    <p:extLst>
      <p:ext uri="{BB962C8B-B14F-4D97-AF65-F5344CB8AC3E}">
        <p14:creationId xmlns:p14="http://schemas.microsoft.com/office/powerpoint/2010/main" val="30493749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18D544-F521-5618-C028-CB8735B9F4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355EC2-FD8E-FB21-F374-ECDBFFE801C1}"/>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3 Learning Objectives</a:t>
            </a:r>
          </a:p>
        </p:txBody>
      </p:sp>
      <p:grpSp>
        <p:nvGrpSpPr>
          <p:cNvPr id="6" name="Google Shape;128;g3c251c46353_0_71">
            <a:extLst>
              <a:ext uri="{FF2B5EF4-FFF2-40B4-BE49-F238E27FC236}">
                <a16:creationId xmlns:a16="http://schemas.microsoft.com/office/drawing/2014/main" id="{E3B3F22B-26F2-F7DF-4F7E-E88D14EB8A89}"/>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ADF87948-4224-AD11-98FF-7939BF9DE423}"/>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C4B86E5E-8FA2-FBF7-5D92-B8EB228665A5}"/>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Acute </a:t>
              </a:r>
              <a:r>
                <a:rPr lang="en-US" sz="1600" dirty="0">
                  <a:solidFill>
                    <a:prstClr val="black"/>
                  </a:solidFill>
                  <a:latin typeface="Century Gothic"/>
                  <a:ea typeface="Century Gothic"/>
                  <a:cs typeface="Century Gothic"/>
                  <a:sym typeface="Century Gothic"/>
                </a:rPr>
                <a:t>HIV infection </a:t>
              </a: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PrEP risk assessment</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How to assess a client for acute HIV infection</a:t>
              </a:r>
            </a:p>
          </p:txBody>
        </p:sp>
        <p:sp>
          <p:nvSpPr>
            <p:cNvPr id="9" name="Google Shape;131;g3c251c46353_0_71">
              <a:extLst>
                <a:ext uri="{FF2B5EF4-FFF2-40B4-BE49-F238E27FC236}">
                  <a16:creationId xmlns:a16="http://schemas.microsoft.com/office/drawing/2014/main" id="{62681E8B-DD4C-B789-AC51-878BB159B42E}"/>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a:t>
              </a:r>
              <a:r>
                <a:rPr lang="en-US" sz="2000" dirty="0">
                  <a:solidFill>
                    <a:srgbClr val="FFFFFF"/>
                  </a:solidFill>
                  <a:latin typeface="Poppins"/>
                  <a:ea typeface="Poppins"/>
                  <a:cs typeface="Poppins"/>
                  <a:sym typeface="Poppins"/>
                </a:rPr>
                <a:t>3</a:t>
              </a: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42702223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3">
          <a:extLst>
            <a:ext uri="{FF2B5EF4-FFF2-40B4-BE49-F238E27FC236}">
              <a16:creationId xmlns:a16="http://schemas.microsoft.com/office/drawing/2014/main" id="{BCA8FF8B-FEE1-1BDE-F61B-5D6F564F8FE5}"/>
            </a:ext>
          </a:extLst>
        </p:cNvPr>
        <p:cNvGrpSpPr/>
        <p:nvPr/>
      </p:nvGrpSpPr>
      <p:grpSpPr>
        <a:xfrm>
          <a:off x="0" y="0"/>
          <a:ext cx="0" cy="0"/>
          <a:chOff x="0" y="0"/>
          <a:chExt cx="0" cy="0"/>
        </a:xfrm>
      </p:grpSpPr>
      <p:sp>
        <p:nvSpPr>
          <p:cNvPr id="254" name="Google Shape;254;g3c255c7971e_0_207">
            <a:extLst>
              <a:ext uri="{FF2B5EF4-FFF2-40B4-BE49-F238E27FC236}">
                <a16:creationId xmlns:a16="http://schemas.microsoft.com/office/drawing/2014/main" id="{A381D134-9E9D-633D-6F82-28460E0B89EC}"/>
              </a:ext>
            </a:extLst>
          </p:cNvPr>
          <p:cNvSpPr txBox="1">
            <a:spLocks noGrp="1"/>
          </p:cNvSpPr>
          <p:nvPr>
            <p:ph type="title"/>
          </p:nvPr>
        </p:nvSpPr>
        <p:spPr>
          <a:xfrm>
            <a:off x="366204" y="731979"/>
            <a:ext cx="7983996" cy="857250"/>
          </a:xfrm>
          <a:prstGeom prst="rect">
            <a:avLst/>
          </a:prstGeom>
          <a:noFill/>
          <a:ln>
            <a:noFill/>
          </a:ln>
        </p:spPr>
        <p:txBody>
          <a:bodyPr spcFirstLastPara="1" wrap="square" lIns="68569" tIns="34275" rIns="68569" bIns="34275" anchor="ctr" anchorCtr="0">
            <a:noAutofit/>
          </a:bodyPr>
          <a:lstStyle/>
          <a:p>
            <a:pPr algn="ctr">
              <a:lnSpc>
                <a:spcPct val="100000"/>
              </a:lnSpc>
              <a:spcBef>
                <a:spcPts val="0"/>
              </a:spcBef>
              <a:buSzPts val="1400"/>
            </a:pPr>
            <a:r>
              <a:rPr lang="en-US" sz="3300" dirty="0">
                <a:solidFill>
                  <a:schemeClr val="accent6">
                    <a:lumMod val="75000"/>
                  </a:schemeClr>
                </a:solidFill>
                <a:latin typeface="Century Gothic" panose="020B0502020202020204" pitchFamily="34" charset="0"/>
              </a:rPr>
              <a:t>Acute HIV Infection </a:t>
            </a:r>
            <a:endParaRPr sz="3300" dirty="0">
              <a:solidFill>
                <a:schemeClr val="accent6">
                  <a:lumMod val="75000"/>
                </a:schemeClr>
              </a:solidFill>
              <a:latin typeface="Century Gothic" panose="020B0502020202020204" pitchFamily="34" charset="0"/>
            </a:endParaRPr>
          </a:p>
        </p:txBody>
      </p:sp>
      <p:sp>
        <p:nvSpPr>
          <p:cNvPr id="255" name="Google Shape;255;g3c255c7971e_0_207">
            <a:extLst>
              <a:ext uri="{FF2B5EF4-FFF2-40B4-BE49-F238E27FC236}">
                <a16:creationId xmlns:a16="http://schemas.microsoft.com/office/drawing/2014/main" id="{5C57736C-E705-CDF2-B365-C153DC92B93E}"/>
              </a:ext>
            </a:extLst>
          </p:cNvPr>
          <p:cNvSpPr txBox="1">
            <a:spLocks noGrp="1"/>
          </p:cNvSpPr>
          <p:nvPr>
            <p:ph type="body" idx="1"/>
          </p:nvPr>
        </p:nvSpPr>
        <p:spPr>
          <a:xfrm>
            <a:off x="394984" y="1989509"/>
            <a:ext cx="8354031" cy="4604238"/>
          </a:xfrm>
          <a:prstGeom prst="rect">
            <a:avLst/>
          </a:prstGeom>
          <a:noFill/>
          <a:ln>
            <a:noFill/>
          </a:ln>
        </p:spPr>
        <p:txBody>
          <a:bodyPr spcFirstLastPara="1" wrap="square" lIns="68569" tIns="34275" rIns="68569" bIns="34275" anchor="t" anchorCtr="0">
            <a:noAutofit/>
          </a:bodyPr>
          <a:lstStyle/>
          <a:p>
            <a:pPr>
              <a:lnSpc>
                <a:spcPct val="100000"/>
              </a:lnSpc>
              <a:spcBef>
                <a:spcPts val="600"/>
              </a:spcBef>
              <a:spcAft>
                <a:spcPts val="600"/>
              </a:spcAft>
            </a:pPr>
            <a:r>
              <a:rPr lang="en-US" sz="1600" dirty="0">
                <a:latin typeface="Century Gothic" panose="020B0502020202020204" pitchFamily="34" charset="0"/>
              </a:rPr>
              <a:t>Acute HIV Infection (AHI) refers to the early phase of HIV infection, typically occurring within two to four weeks after exposure to the virus, characterized by detectable HIV RNA or HIV p24 antigen in the absence of HIV antibodies.</a:t>
            </a:r>
          </a:p>
          <a:p>
            <a:pPr>
              <a:lnSpc>
                <a:spcPct val="100000"/>
              </a:lnSpc>
              <a:spcBef>
                <a:spcPts val="600"/>
              </a:spcBef>
              <a:spcAft>
                <a:spcPts val="600"/>
              </a:spcAft>
            </a:pPr>
            <a:r>
              <a:rPr lang="en-US" sz="1600" dirty="0">
                <a:latin typeface="Century Gothic" panose="020B0502020202020204" pitchFamily="34" charset="0"/>
              </a:rPr>
              <a:t>This phase is also referred to as primary HIV infection is also characterized by high viral replication and elevated transmission risk. </a:t>
            </a:r>
          </a:p>
          <a:p>
            <a:pPr>
              <a:lnSpc>
                <a:spcPct val="100000"/>
              </a:lnSpc>
              <a:spcBef>
                <a:spcPts val="600"/>
              </a:spcBef>
              <a:spcAft>
                <a:spcPts val="600"/>
              </a:spcAft>
            </a:pPr>
            <a:r>
              <a:rPr lang="en-US" sz="1600" dirty="0">
                <a:latin typeface="Century Gothic" panose="020B0502020202020204" pitchFamily="34" charset="0"/>
              </a:rPr>
              <a:t>Signs and symptoms of AHI include:</a:t>
            </a:r>
          </a:p>
          <a:p>
            <a:pPr lvl="1">
              <a:lnSpc>
                <a:spcPct val="100000"/>
              </a:lnSpc>
              <a:spcBef>
                <a:spcPts val="600"/>
              </a:spcBef>
              <a:spcAft>
                <a:spcPts val="600"/>
              </a:spcAft>
              <a:buFont typeface="Courier New" panose="02070309020205020404" pitchFamily="49" charset="0"/>
              <a:buChar char="o"/>
            </a:pPr>
            <a:r>
              <a:rPr lang="en-US" sz="1600" dirty="0">
                <a:latin typeface="Century Gothic" panose="020B0502020202020204" pitchFamily="34" charset="0"/>
              </a:rPr>
              <a:t>Fever</a:t>
            </a:r>
          </a:p>
          <a:p>
            <a:pPr lvl="1">
              <a:lnSpc>
                <a:spcPct val="100000"/>
              </a:lnSpc>
              <a:spcBef>
                <a:spcPts val="600"/>
              </a:spcBef>
              <a:spcAft>
                <a:spcPts val="600"/>
              </a:spcAft>
              <a:buFont typeface="Courier New" panose="02070309020205020404" pitchFamily="49" charset="0"/>
              <a:buChar char="o"/>
            </a:pPr>
            <a:r>
              <a:rPr lang="en-US" sz="1600" dirty="0">
                <a:latin typeface="Century Gothic" panose="020B0502020202020204" pitchFamily="34" charset="0"/>
              </a:rPr>
              <a:t>Swollen lymph glands</a:t>
            </a:r>
          </a:p>
          <a:p>
            <a:pPr lvl="1">
              <a:lnSpc>
                <a:spcPct val="100000"/>
              </a:lnSpc>
              <a:spcBef>
                <a:spcPts val="600"/>
              </a:spcBef>
              <a:spcAft>
                <a:spcPts val="600"/>
              </a:spcAft>
              <a:buFont typeface="Courier New" panose="02070309020205020404" pitchFamily="49" charset="0"/>
              <a:buChar char="o"/>
            </a:pPr>
            <a:r>
              <a:rPr lang="en-US" sz="1600" dirty="0">
                <a:latin typeface="Century Gothic" panose="020B0502020202020204" pitchFamily="34" charset="0"/>
              </a:rPr>
              <a:t>Skin rash</a:t>
            </a:r>
          </a:p>
          <a:p>
            <a:pPr lvl="1">
              <a:lnSpc>
                <a:spcPct val="100000"/>
              </a:lnSpc>
              <a:spcBef>
                <a:spcPts val="600"/>
              </a:spcBef>
              <a:spcAft>
                <a:spcPts val="600"/>
              </a:spcAft>
              <a:buFont typeface="Courier New" panose="02070309020205020404" pitchFamily="49" charset="0"/>
              <a:buChar char="o"/>
            </a:pPr>
            <a:r>
              <a:rPr lang="en-US" sz="1600" dirty="0">
                <a:latin typeface="Century Gothic" panose="020B0502020202020204" pitchFamily="34" charset="0"/>
              </a:rPr>
              <a:t>Sore throat</a:t>
            </a:r>
          </a:p>
          <a:p>
            <a:pPr lvl="1">
              <a:lnSpc>
                <a:spcPct val="100000"/>
              </a:lnSpc>
              <a:spcBef>
                <a:spcPts val="600"/>
              </a:spcBef>
              <a:spcAft>
                <a:spcPts val="600"/>
              </a:spcAft>
              <a:buFont typeface="Courier New" panose="02070309020205020404" pitchFamily="49" charset="0"/>
              <a:buChar char="o"/>
            </a:pPr>
            <a:r>
              <a:rPr lang="en-US" sz="1600" dirty="0">
                <a:latin typeface="Century Gothic" panose="020B0502020202020204" pitchFamily="34" charset="0"/>
              </a:rPr>
              <a:t>Aches and pains</a:t>
            </a:r>
          </a:p>
          <a:p>
            <a:pPr lvl="1">
              <a:lnSpc>
                <a:spcPct val="100000"/>
              </a:lnSpc>
              <a:spcBef>
                <a:spcPts val="600"/>
              </a:spcBef>
              <a:spcAft>
                <a:spcPts val="600"/>
              </a:spcAft>
              <a:buFont typeface="Courier New" panose="02070309020205020404" pitchFamily="49" charset="0"/>
              <a:buChar char="o"/>
            </a:pPr>
            <a:r>
              <a:rPr lang="en-US" sz="1600" dirty="0">
                <a:latin typeface="Century Gothic" panose="020B0502020202020204" pitchFamily="34" charset="0"/>
              </a:rPr>
              <a:t>Mouth sores </a:t>
            </a:r>
          </a:p>
        </p:txBody>
      </p:sp>
    </p:spTree>
    <p:extLst>
      <p:ext uri="{BB962C8B-B14F-4D97-AF65-F5344CB8AC3E}">
        <p14:creationId xmlns:p14="http://schemas.microsoft.com/office/powerpoint/2010/main" val="735512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A34F1-1861-C579-DDF4-50E9379B150B}"/>
              </a:ext>
            </a:extLst>
          </p:cNvPr>
          <p:cNvSpPr>
            <a:spLocks noGrp="1"/>
          </p:cNvSpPr>
          <p:nvPr>
            <p:ph type="ctrTitle"/>
          </p:nvPr>
        </p:nvSpPr>
        <p:spPr>
          <a:xfrm>
            <a:off x="576072" y="679513"/>
            <a:ext cx="7772400" cy="962153"/>
          </a:xfrm>
        </p:spPr>
        <p:txBody>
          <a:bodyPr/>
          <a:lstStyle/>
          <a:p>
            <a:r>
              <a:rPr lang="en-US" sz="4400" b="1" dirty="0">
                <a:solidFill>
                  <a:schemeClr val="accent3"/>
                </a:solidFill>
                <a:latin typeface="Century Gothic" panose="020B0502020202020204" pitchFamily="34" charset="0"/>
              </a:rPr>
              <a:t>Module 3 Units</a:t>
            </a:r>
          </a:p>
        </p:txBody>
      </p:sp>
      <p:sp>
        <p:nvSpPr>
          <p:cNvPr id="3" name="Subtitle 2">
            <a:extLst>
              <a:ext uri="{FF2B5EF4-FFF2-40B4-BE49-F238E27FC236}">
                <a16:creationId xmlns:a16="http://schemas.microsoft.com/office/drawing/2014/main" id="{FE0F5AA8-0F36-8815-4137-1ECB3A84F943}"/>
              </a:ext>
            </a:extLst>
          </p:cNvPr>
          <p:cNvSpPr>
            <a:spLocks noGrp="1"/>
          </p:cNvSpPr>
          <p:nvPr>
            <p:ph type="subTitle" idx="1"/>
          </p:nvPr>
        </p:nvSpPr>
        <p:spPr>
          <a:xfrm>
            <a:off x="1143000" y="1993392"/>
            <a:ext cx="6858000" cy="3264408"/>
          </a:xfrm>
        </p:spPr>
        <p:txBody>
          <a:bodyPr/>
          <a:lstStyle/>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1: </a:t>
            </a:r>
            <a:r>
              <a:rPr lang="en-US" sz="1800" kern="0" dirty="0">
                <a:solidFill>
                  <a:srgbClr val="000000"/>
                </a:solidFill>
                <a:latin typeface="Century Gothic" panose="020B0502020202020204" pitchFamily="34" charset="0"/>
                <a:cs typeface="Arial"/>
                <a:sym typeface="Poppins"/>
              </a:rPr>
              <a:t>HIV Pre-exposure Prophylaxis Eligibility</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2: </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HIV Risk Assessment</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ea typeface="+mn-ea"/>
                <a:cs typeface="Arial"/>
                <a:sym typeface="Poppins"/>
              </a:rPr>
              <a:t>Unit 3: </a:t>
            </a:r>
            <a:r>
              <a:rPr lang="en-US" sz="1800" kern="0" dirty="0">
                <a:solidFill>
                  <a:srgbClr val="000000"/>
                </a:solidFill>
                <a:latin typeface="Century Gothic" panose="020B0502020202020204" pitchFamily="34" charset="0"/>
                <a:cs typeface="Arial"/>
                <a:sym typeface="Poppins"/>
              </a:rPr>
              <a:t>Acute H</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ea typeface="+mn-ea"/>
                <a:cs typeface="Arial"/>
                <a:sym typeface="Poppins"/>
              </a:rPr>
              <a:t>IV Infection</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endPar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endParaRPr>
          </a:p>
        </p:txBody>
      </p:sp>
    </p:spTree>
    <p:extLst>
      <p:ext uri="{BB962C8B-B14F-4D97-AF65-F5344CB8AC3E}">
        <p14:creationId xmlns:p14="http://schemas.microsoft.com/office/powerpoint/2010/main" val="3407174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316;p28">
            <a:extLst>
              <a:ext uri="{FF2B5EF4-FFF2-40B4-BE49-F238E27FC236}">
                <a16:creationId xmlns:a16="http://schemas.microsoft.com/office/drawing/2014/main" id="{C58676D1-6B69-3804-A260-6AC550A5A698}"/>
              </a:ext>
            </a:extLst>
          </p:cNvPr>
          <p:cNvPicPr preferRelativeResize="0"/>
          <p:nvPr/>
        </p:nvPicPr>
        <p:blipFill rotWithShape="1">
          <a:blip r:embed="rId2">
            <a:alphaModFix/>
          </a:blip>
          <a:srcRect/>
          <a:stretch/>
        </p:blipFill>
        <p:spPr>
          <a:xfrm>
            <a:off x="723344" y="1937857"/>
            <a:ext cx="4486219" cy="4125211"/>
          </a:xfrm>
          <a:prstGeom prst="rect">
            <a:avLst/>
          </a:prstGeom>
          <a:noFill/>
          <a:ln>
            <a:noFill/>
          </a:ln>
        </p:spPr>
      </p:pic>
      <p:sp>
        <p:nvSpPr>
          <p:cNvPr id="5" name="Google Shape;317;p28">
            <a:extLst>
              <a:ext uri="{FF2B5EF4-FFF2-40B4-BE49-F238E27FC236}">
                <a16:creationId xmlns:a16="http://schemas.microsoft.com/office/drawing/2014/main" id="{61714350-5647-E60D-F6C8-97370762676F}"/>
              </a:ext>
            </a:extLst>
          </p:cNvPr>
          <p:cNvSpPr txBox="1"/>
          <p:nvPr/>
        </p:nvSpPr>
        <p:spPr>
          <a:xfrm>
            <a:off x="135708" y="6308208"/>
            <a:ext cx="5174524"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u="sng" strike="noStrike" cap="none" dirty="0">
                <a:solidFill>
                  <a:srgbClr val="FF0000"/>
                </a:solidFill>
                <a:latin typeface="Century Gothic" panose="020B0502020202020204" pitchFamily="34" charset="0"/>
                <a:ea typeface="Arial"/>
                <a:cs typeface="Arial"/>
                <a:sym typeface="Arial"/>
              </a:rPr>
              <a:t>Rule out AHI before initiating PrEP</a:t>
            </a:r>
            <a:r>
              <a:rPr lang="en-US" sz="1800" b="0" i="0" u="sng" strike="noStrike" cap="none" dirty="0">
                <a:solidFill>
                  <a:srgbClr val="FF0000"/>
                </a:solidFill>
                <a:latin typeface="Century Gothic" panose="020B0502020202020204" pitchFamily="34" charset="0"/>
                <a:ea typeface="Arial"/>
                <a:cs typeface="Arial"/>
                <a:sym typeface="Arial"/>
              </a:rPr>
              <a:t>​</a:t>
            </a:r>
            <a:endParaRPr sz="2000" b="0" i="0" u="sng" strike="noStrike" cap="none" dirty="0">
              <a:solidFill>
                <a:srgbClr val="FF0000"/>
              </a:solidFill>
              <a:latin typeface="Century Gothic" panose="020B0502020202020204" pitchFamily="34" charset="0"/>
              <a:ea typeface="Arial"/>
              <a:cs typeface="Arial"/>
              <a:sym typeface="Arial"/>
            </a:endParaRPr>
          </a:p>
        </p:txBody>
      </p:sp>
      <p:sp>
        <p:nvSpPr>
          <p:cNvPr id="9" name="TextBox 8">
            <a:extLst>
              <a:ext uri="{FF2B5EF4-FFF2-40B4-BE49-F238E27FC236}">
                <a16:creationId xmlns:a16="http://schemas.microsoft.com/office/drawing/2014/main" id="{6617CD54-4C6C-8591-8E2D-E7A4A1D74EAF}"/>
              </a:ext>
            </a:extLst>
          </p:cNvPr>
          <p:cNvSpPr txBox="1"/>
          <p:nvPr/>
        </p:nvSpPr>
        <p:spPr>
          <a:xfrm>
            <a:off x="5377343" y="2682867"/>
            <a:ext cx="3464652" cy="3139321"/>
          </a:xfrm>
          <a:prstGeom prst="rect">
            <a:avLst/>
          </a:prstGeom>
          <a:noFill/>
          <a:ln w="28575">
            <a:solidFill>
              <a:schemeClr val="tx1"/>
            </a:solidFill>
          </a:ln>
        </p:spPr>
        <p:txBody>
          <a:bodyPr wrap="square">
            <a:spAutoFit/>
          </a:bodyPr>
          <a:lstStyle/>
          <a:p>
            <a:pPr marL="285750" indent="-285750">
              <a:buFont typeface="Arial" panose="020B0604020202020204" pitchFamily="34" charset="0"/>
              <a:buChar char="•"/>
            </a:pPr>
            <a:r>
              <a:rPr lang="en-US" sz="2200" dirty="0">
                <a:latin typeface="Century Gothic" panose="020B0502020202020204" pitchFamily="34" charset="0"/>
              </a:rPr>
              <a:t>40–90% will experience </a:t>
            </a:r>
            <a:r>
              <a:rPr lang="en-US" sz="2200" b="1" dirty="0">
                <a:latin typeface="Century Gothic" panose="020B0502020202020204" pitchFamily="34" charset="0"/>
              </a:rPr>
              <a:t>flu-like</a:t>
            </a:r>
            <a:r>
              <a:rPr lang="en-US" sz="2200" dirty="0">
                <a:latin typeface="Century Gothic" panose="020B0502020202020204" pitchFamily="34" charset="0"/>
              </a:rPr>
              <a:t> symptoms. Symptoms are not specific to HIV but occur in many other viral infections. </a:t>
            </a:r>
          </a:p>
          <a:p>
            <a:r>
              <a:rPr lang="en-US" sz="2200" dirty="0">
                <a:latin typeface="Century Gothic" panose="020B0502020202020204" pitchFamily="34" charset="0"/>
              </a:rPr>
              <a:t>​</a:t>
            </a:r>
          </a:p>
          <a:p>
            <a:pPr marL="285750" indent="-285750">
              <a:buFont typeface="Arial" panose="020B0604020202020204" pitchFamily="34" charset="0"/>
              <a:buChar char="•"/>
            </a:pPr>
            <a:r>
              <a:rPr lang="en-US" sz="2200" dirty="0">
                <a:latin typeface="Century Gothic" panose="020B0502020202020204" pitchFamily="34" charset="0"/>
              </a:rPr>
              <a:t>Clients with AHI </a:t>
            </a:r>
            <a:r>
              <a:rPr lang="en-US" sz="2200" b="1" dirty="0">
                <a:latin typeface="Century Gothic" panose="020B0502020202020204" pitchFamily="34" charset="0"/>
              </a:rPr>
              <a:t>can be asymptomatic</a:t>
            </a:r>
          </a:p>
        </p:txBody>
      </p:sp>
      <p:sp>
        <p:nvSpPr>
          <p:cNvPr id="11" name="TextBox 10">
            <a:extLst>
              <a:ext uri="{FF2B5EF4-FFF2-40B4-BE49-F238E27FC236}">
                <a16:creationId xmlns:a16="http://schemas.microsoft.com/office/drawing/2014/main" id="{C0F8D242-2E9E-3B6A-54C3-962D7919EE98}"/>
              </a:ext>
            </a:extLst>
          </p:cNvPr>
          <p:cNvSpPr txBox="1"/>
          <p:nvPr/>
        </p:nvSpPr>
        <p:spPr>
          <a:xfrm>
            <a:off x="2164360" y="794932"/>
            <a:ext cx="4844641" cy="600164"/>
          </a:xfrm>
          <a:prstGeom prst="rect">
            <a:avLst/>
          </a:prstGeom>
          <a:noFill/>
        </p:spPr>
        <p:txBody>
          <a:bodyPr wrap="square">
            <a:spAutoFit/>
          </a:bodyPr>
          <a:lstStyle/>
          <a:p>
            <a:r>
              <a:rPr kumimoji="0" lang="en-US" sz="3300" b="0" i="0" u="none" strike="noStrike" kern="1200" cap="none" spc="0" normalizeH="0" baseline="0" noProof="0" dirty="0">
                <a:ln>
                  <a:noFill/>
                </a:ln>
                <a:solidFill>
                  <a:srgbClr val="4EA72E">
                    <a:lumMod val="75000"/>
                  </a:srgbClr>
                </a:solidFill>
                <a:effectLst/>
                <a:uLnTx/>
                <a:uFillTx/>
                <a:latin typeface="Century Gothic" panose="020B0502020202020204" pitchFamily="34" charset="0"/>
                <a:ea typeface="+mj-ea"/>
                <a:cs typeface="+mj-cs"/>
              </a:rPr>
              <a:t>Acute HIV Infection (2) </a:t>
            </a:r>
            <a:endParaRPr lang="en-US" dirty="0"/>
          </a:p>
        </p:txBody>
      </p:sp>
    </p:spTree>
    <p:extLst>
      <p:ext uri="{BB962C8B-B14F-4D97-AF65-F5344CB8AC3E}">
        <p14:creationId xmlns:p14="http://schemas.microsoft.com/office/powerpoint/2010/main" val="37817950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324;p29">
            <a:extLst>
              <a:ext uri="{FF2B5EF4-FFF2-40B4-BE49-F238E27FC236}">
                <a16:creationId xmlns:a16="http://schemas.microsoft.com/office/drawing/2014/main" id="{9887DD68-BA0A-2729-C2A9-64CF1B9CFFC7}"/>
              </a:ext>
            </a:extLst>
          </p:cNvPr>
          <p:cNvPicPr preferRelativeResize="0"/>
          <p:nvPr/>
        </p:nvPicPr>
        <p:blipFill rotWithShape="1">
          <a:blip r:embed="rId2">
            <a:alphaModFix/>
          </a:blip>
          <a:srcRect/>
          <a:stretch/>
        </p:blipFill>
        <p:spPr>
          <a:xfrm>
            <a:off x="956758" y="1816524"/>
            <a:ext cx="7230484" cy="4900867"/>
          </a:xfrm>
          <a:prstGeom prst="rect">
            <a:avLst/>
          </a:prstGeom>
          <a:noFill/>
          <a:ln>
            <a:noFill/>
          </a:ln>
        </p:spPr>
      </p:pic>
      <p:sp>
        <p:nvSpPr>
          <p:cNvPr id="6" name="TextBox 5">
            <a:extLst>
              <a:ext uri="{FF2B5EF4-FFF2-40B4-BE49-F238E27FC236}">
                <a16:creationId xmlns:a16="http://schemas.microsoft.com/office/drawing/2014/main" id="{A993215D-CB8C-D4F3-8714-988D03640D26}"/>
              </a:ext>
            </a:extLst>
          </p:cNvPr>
          <p:cNvSpPr txBox="1"/>
          <p:nvPr/>
        </p:nvSpPr>
        <p:spPr>
          <a:xfrm>
            <a:off x="1132513" y="893075"/>
            <a:ext cx="7566457" cy="600164"/>
          </a:xfrm>
          <a:prstGeom prst="rect">
            <a:avLst/>
          </a:prstGeom>
          <a:noFill/>
        </p:spPr>
        <p:txBody>
          <a:bodyPr wrap="square">
            <a:spAutoFit/>
          </a:bodyPr>
          <a:lstStyle/>
          <a:p>
            <a:r>
              <a:rPr kumimoji="0" lang="en-US" sz="3300" b="0" i="0" u="none" strike="noStrike" kern="0" cap="none" spc="0" normalizeH="0" baseline="0" noProof="0" dirty="0">
                <a:ln>
                  <a:noFill/>
                </a:ln>
                <a:solidFill>
                  <a:srgbClr val="007E00"/>
                </a:solidFill>
                <a:effectLst/>
                <a:uLnTx/>
                <a:uFillTx/>
                <a:latin typeface="Century Gothic"/>
                <a:sym typeface="Century Gothic"/>
              </a:rPr>
              <a:t>HIV Exposure and AHI Assessment</a:t>
            </a:r>
            <a:endParaRPr lang="en-US" sz="3300" dirty="0"/>
          </a:p>
        </p:txBody>
      </p:sp>
    </p:spTree>
    <p:extLst>
      <p:ext uri="{BB962C8B-B14F-4D97-AF65-F5344CB8AC3E}">
        <p14:creationId xmlns:p14="http://schemas.microsoft.com/office/powerpoint/2010/main" val="26557366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3">
          <a:extLst>
            <a:ext uri="{FF2B5EF4-FFF2-40B4-BE49-F238E27FC236}">
              <a16:creationId xmlns:a16="http://schemas.microsoft.com/office/drawing/2014/main" id="{D7AB7D72-A3D6-0C76-D9E8-6C0B442A7472}"/>
            </a:ext>
          </a:extLst>
        </p:cNvPr>
        <p:cNvGrpSpPr/>
        <p:nvPr/>
      </p:nvGrpSpPr>
      <p:grpSpPr>
        <a:xfrm>
          <a:off x="0" y="0"/>
          <a:ext cx="0" cy="0"/>
          <a:chOff x="0" y="0"/>
          <a:chExt cx="0" cy="0"/>
        </a:xfrm>
      </p:grpSpPr>
      <p:sp>
        <p:nvSpPr>
          <p:cNvPr id="254" name="Google Shape;254;g3c255c7971e_0_207">
            <a:extLst>
              <a:ext uri="{FF2B5EF4-FFF2-40B4-BE49-F238E27FC236}">
                <a16:creationId xmlns:a16="http://schemas.microsoft.com/office/drawing/2014/main" id="{5F8892C6-07A4-627A-D4D4-5141B172E2E2}"/>
              </a:ext>
            </a:extLst>
          </p:cNvPr>
          <p:cNvSpPr txBox="1">
            <a:spLocks noGrp="1"/>
          </p:cNvSpPr>
          <p:nvPr>
            <p:ph type="title"/>
          </p:nvPr>
        </p:nvSpPr>
        <p:spPr>
          <a:xfrm>
            <a:off x="366204" y="731979"/>
            <a:ext cx="7983996" cy="857250"/>
          </a:xfrm>
          <a:prstGeom prst="rect">
            <a:avLst/>
          </a:prstGeom>
          <a:noFill/>
          <a:ln>
            <a:noFill/>
          </a:ln>
        </p:spPr>
        <p:txBody>
          <a:bodyPr spcFirstLastPara="1" wrap="square" lIns="68569" tIns="34275" rIns="68569" bIns="34275" anchor="ctr" anchorCtr="0">
            <a:noAutofit/>
          </a:bodyPr>
          <a:lstStyle/>
          <a:p>
            <a:pPr algn="ctr">
              <a:lnSpc>
                <a:spcPct val="100000"/>
              </a:lnSpc>
              <a:spcBef>
                <a:spcPts val="0"/>
              </a:spcBef>
              <a:buSzPts val="1400"/>
            </a:pPr>
            <a:r>
              <a:rPr lang="en-US" sz="3300" dirty="0">
                <a:solidFill>
                  <a:schemeClr val="accent6">
                    <a:lumMod val="75000"/>
                  </a:schemeClr>
                </a:solidFill>
                <a:latin typeface="Century Gothic" panose="020B0502020202020204" pitchFamily="34" charset="0"/>
              </a:rPr>
              <a:t>Key Takeaways</a:t>
            </a:r>
            <a:endParaRPr sz="3300" dirty="0">
              <a:solidFill>
                <a:schemeClr val="accent6">
                  <a:lumMod val="75000"/>
                </a:schemeClr>
              </a:solidFill>
              <a:latin typeface="Century Gothic" panose="020B0502020202020204" pitchFamily="34" charset="0"/>
            </a:endParaRPr>
          </a:p>
        </p:txBody>
      </p:sp>
      <p:sp>
        <p:nvSpPr>
          <p:cNvPr id="255" name="Google Shape;255;g3c255c7971e_0_207">
            <a:extLst>
              <a:ext uri="{FF2B5EF4-FFF2-40B4-BE49-F238E27FC236}">
                <a16:creationId xmlns:a16="http://schemas.microsoft.com/office/drawing/2014/main" id="{D5113558-DE3A-939D-E94B-25C28C967C08}"/>
              </a:ext>
            </a:extLst>
          </p:cNvPr>
          <p:cNvSpPr txBox="1">
            <a:spLocks noGrp="1"/>
          </p:cNvSpPr>
          <p:nvPr>
            <p:ph type="body" idx="1"/>
          </p:nvPr>
        </p:nvSpPr>
        <p:spPr>
          <a:xfrm>
            <a:off x="394984" y="1989509"/>
            <a:ext cx="8354031" cy="3575050"/>
          </a:xfrm>
          <a:prstGeom prst="rect">
            <a:avLst/>
          </a:prstGeom>
          <a:noFill/>
          <a:ln>
            <a:noFill/>
          </a:ln>
        </p:spPr>
        <p:txBody>
          <a:bodyPr spcFirstLastPara="1" wrap="square" lIns="68569" tIns="34275" rIns="68569" bIns="34275" anchor="t" anchorCtr="0">
            <a:noAutofit/>
          </a:bodyPr>
          <a:lstStyle/>
          <a:p>
            <a:pPr>
              <a:lnSpc>
                <a:spcPct val="100000"/>
              </a:lnSpc>
              <a:spcBef>
                <a:spcPts val="600"/>
              </a:spcBef>
              <a:spcAft>
                <a:spcPts val="600"/>
              </a:spcAft>
            </a:pPr>
            <a:r>
              <a:rPr lang="en-US" sz="1800" dirty="0">
                <a:latin typeface="Century Gothic" panose="020B0502020202020204" pitchFamily="34" charset="0"/>
              </a:rPr>
              <a:t>PrEP should be offered to </a:t>
            </a:r>
            <a:r>
              <a:rPr lang="en-US" sz="1800" b="1" dirty="0">
                <a:latin typeface="Century Gothic" panose="020B0502020202020204" pitchFamily="34" charset="0"/>
              </a:rPr>
              <a:t>HIV-negative individuals </a:t>
            </a:r>
            <a:r>
              <a:rPr lang="en-US" sz="1800" dirty="0">
                <a:latin typeface="Century Gothic" panose="020B0502020202020204" pitchFamily="34" charset="0"/>
              </a:rPr>
              <a:t>who are </a:t>
            </a:r>
            <a:r>
              <a:rPr lang="en-US" sz="1800" b="1" dirty="0">
                <a:latin typeface="Century Gothic" panose="020B0502020202020204" pitchFamily="34" charset="0"/>
              </a:rPr>
              <a:t>at risk of HIV infection</a:t>
            </a:r>
            <a:r>
              <a:rPr lang="en-US" sz="1800" dirty="0">
                <a:latin typeface="Century Gothic" panose="020B0502020202020204" pitchFamily="34" charset="0"/>
              </a:rPr>
              <a:t>.</a:t>
            </a:r>
          </a:p>
          <a:p>
            <a:pPr>
              <a:lnSpc>
                <a:spcPct val="100000"/>
              </a:lnSpc>
              <a:spcBef>
                <a:spcPts val="600"/>
              </a:spcBef>
              <a:spcAft>
                <a:spcPts val="600"/>
              </a:spcAft>
            </a:pPr>
            <a:r>
              <a:rPr lang="en-US" sz="1800" dirty="0">
                <a:latin typeface="Century Gothic" panose="020B0502020202020204" pitchFamily="34" charset="0"/>
              </a:rPr>
              <a:t>HIV risk screening should include confirmation of an HIV-negative status, screening for </a:t>
            </a:r>
            <a:r>
              <a:rPr lang="en-US" sz="1800" b="1" dirty="0">
                <a:latin typeface="Century Gothic" panose="020B0502020202020204" pitchFamily="34" charset="0"/>
              </a:rPr>
              <a:t>AHI, STIs and comorbidities</a:t>
            </a:r>
            <a:r>
              <a:rPr lang="en-US" sz="1800" dirty="0">
                <a:latin typeface="Century Gothic" panose="020B0502020202020204" pitchFamily="34" charset="0"/>
              </a:rPr>
              <a:t>.</a:t>
            </a:r>
          </a:p>
          <a:p>
            <a:pPr>
              <a:lnSpc>
                <a:spcPct val="100000"/>
              </a:lnSpc>
              <a:spcBef>
                <a:spcPts val="600"/>
              </a:spcBef>
              <a:spcAft>
                <a:spcPts val="600"/>
              </a:spcAft>
            </a:pPr>
            <a:r>
              <a:rPr lang="en-US" sz="1800" dirty="0">
                <a:latin typeface="Century Gothic" panose="020B0502020202020204" pitchFamily="34" charset="0"/>
              </a:rPr>
              <a:t>If a client has signs and </a:t>
            </a:r>
            <a:r>
              <a:rPr lang="en-US" sz="1800" b="1" dirty="0">
                <a:latin typeface="Century Gothic" panose="020B0502020202020204" pitchFamily="34" charset="0"/>
              </a:rPr>
              <a:t>symptoms suggestive of AHI </a:t>
            </a:r>
            <a:r>
              <a:rPr lang="en-US" sz="1800" dirty="0">
                <a:latin typeface="Century Gothic" panose="020B0502020202020204" pitchFamily="34" charset="0"/>
              </a:rPr>
              <a:t>and a </a:t>
            </a:r>
            <a:r>
              <a:rPr lang="en-US" sz="1800" b="1" dirty="0">
                <a:latin typeface="Century Gothic" panose="020B0502020202020204" pitchFamily="34" charset="0"/>
              </a:rPr>
              <a:t>recent exposure to HIV</a:t>
            </a:r>
            <a:r>
              <a:rPr lang="en-US" sz="1800" dirty="0">
                <a:latin typeface="Century Gothic" panose="020B0502020202020204" pitchFamily="34" charset="0"/>
              </a:rPr>
              <a:t>, use NAT or 4th generation HIV rapid test, if available. If these are not available, defer PrEP initiation, and repeat rapid HIV test after 28 days. </a:t>
            </a:r>
          </a:p>
          <a:p>
            <a:pPr>
              <a:lnSpc>
                <a:spcPct val="100000"/>
              </a:lnSpc>
              <a:spcBef>
                <a:spcPts val="600"/>
              </a:spcBef>
              <a:spcAft>
                <a:spcPts val="600"/>
              </a:spcAft>
            </a:pPr>
            <a:endParaRPr lang="en-US" sz="1600" dirty="0">
              <a:latin typeface="Century Gothic" panose="020B0502020202020204" pitchFamily="34" charset="0"/>
            </a:endParaRPr>
          </a:p>
          <a:p>
            <a:pPr>
              <a:lnSpc>
                <a:spcPct val="100000"/>
              </a:lnSpc>
              <a:spcBef>
                <a:spcPts val="600"/>
              </a:spcBef>
              <a:spcAft>
                <a:spcPts val="600"/>
              </a:spcAft>
            </a:pPr>
            <a:endParaRPr lang="en-US" sz="1600" dirty="0">
              <a:latin typeface="Century Gothic" panose="020B0502020202020204" pitchFamily="34" charset="0"/>
            </a:endParaRPr>
          </a:p>
        </p:txBody>
      </p:sp>
    </p:spTree>
    <p:extLst>
      <p:ext uri="{BB962C8B-B14F-4D97-AF65-F5344CB8AC3E}">
        <p14:creationId xmlns:p14="http://schemas.microsoft.com/office/powerpoint/2010/main" val="2300037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AD01F-B761-542B-AE4A-AE2F2DEBDD86}"/>
            </a:ext>
          </a:extLst>
        </p:cNvPr>
        <p:cNvGrpSpPr/>
        <p:nvPr/>
      </p:nvGrpSpPr>
      <p:grpSpPr>
        <a:xfrm>
          <a:off x="0" y="0"/>
          <a:ext cx="0" cy="0"/>
          <a:chOff x="0" y="0"/>
          <a:chExt cx="0" cy="0"/>
        </a:xfrm>
      </p:grpSpPr>
      <p:pic>
        <p:nvPicPr>
          <p:cNvPr id="1026" name="Picture 2" descr="Related image">
            <a:extLst>
              <a:ext uri="{FF2B5EF4-FFF2-40B4-BE49-F238E27FC236}">
                <a16:creationId xmlns:a16="http://schemas.microsoft.com/office/drawing/2014/main" id="{BD17D58E-D9AD-1BDD-B60F-C17B037C8D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6714" y="2422977"/>
            <a:ext cx="2864410" cy="2585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0132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F8CAB-DC6D-6D0D-6F8A-258BA772A2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1FED23-C9E2-1E63-2F6A-7CEC08635A55}"/>
              </a:ext>
            </a:extLst>
          </p:cNvPr>
          <p:cNvSpPr>
            <a:spLocks noGrp="1"/>
          </p:cNvSpPr>
          <p:nvPr>
            <p:ph type="ctrTitle"/>
          </p:nvPr>
        </p:nvSpPr>
        <p:spPr/>
        <p:txBody>
          <a:bodyPr>
            <a:normAutofit/>
          </a:bodyPr>
          <a:lstStyle/>
          <a:p>
            <a:r>
              <a:rPr lang="en-US" sz="4400" dirty="0"/>
              <a:t>Unit 1</a:t>
            </a:r>
          </a:p>
        </p:txBody>
      </p:sp>
      <p:sp>
        <p:nvSpPr>
          <p:cNvPr id="3" name="Subtitle 2">
            <a:extLst>
              <a:ext uri="{FF2B5EF4-FFF2-40B4-BE49-F238E27FC236}">
                <a16:creationId xmlns:a16="http://schemas.microsoft.com/office/drawing/2014/main" id="{6AAC5085-DD42-AD5A-4E6C-6885B6B3E12C}"/>
              </a:ext>
            </a:extLst>
          </p:cNvPr>
          <p:cNvSpPr>
            <a:spLocks noGrp="1"/>
          </p:cNvSpPr>
          <p:nvPr>
            <p:ph type="subTitle" idx="1"/>
          </p:nvPr>
        </p:nvSpPr>
        <p:spPr>
          <a:xfrm>
            <a:off x="1097280" y="3922776"/>
            <a:ext cx="7114032" cy="1618488"/>
          </a:xfrm>
        </p:spPr>
        <p:txBody>
          <a:bodyPr>
            <a:normAutofit/>
          </a:bodyPr>
          <a:lstStyle/>
          <a:p>
            <a:r>
              <a:rPr lang="en-US" sz="3600" dirty="0">
                <a:latin typeface="Century Gothic" panose="020B0502020202020204" pitchFamily="34" charset="0"/>
              </a:rPr>
              <a:t>HIV Pre-Exposure Prophylaxis Eligibility</a:t>
            </a:r>
          </a:p>
          <a:p>
            <a:endParaRPr lang="en-US" sz="4400" dirty="0"/>
          </a:p>
        </p:txBody>
      </p:sp>
    </p:spTree>
    <p:extLst>
      <p:ext uri="{BB962C8B-B14F-4D97-AF65-F5344CB8AC3E}">
        <p14:creationId xmlns:p14="http://schemas.microsoft.com/office/powerpoint/2010/main" val="2223578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8A871-2D35-253B-978E-742A632CBB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4204CD-AEFF-38BC-B59A-081D39182426}"/>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1 Learning Objectives</a:t>
            </a:r>
          </a:p>
        </p:txBody>
      </p:sp>
      <p:grpSp>
        <p:nvGrpSpPr>
          <p:cNvPr id="6" name="Google Shape;128;g3c251c46353_0_71">
            <a:extLst>
              <a:ext uri="{FF2B5EF4-FFF2-40B4-BE49-F238E27FC236}">
                <a16:creationId xmlns:a16="http://schemas.microsoft.com/office/drawing/2014/main" id="{768206CB-0DE3-BD04-6D21-13D1EAB4830D}"/>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5E29434C-C54C-E7B3-96FE-3BAB9171CEB1}"/>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a:buSzPts val="1800"/>
              </a:pPr>
              <a:endParaRPr sz="1350"/>
            </a:p>
          </p:txBody>
        </p:sp>
        <p:sp>
          <p:nvSpPr>
            <p:cNvPr id="8" name="Google Shape;130;g3c251c46353_0_71">
              <a:extLst>
                <a:ext uri="{FF2B5EF4-FFF2-40B4-BE49-F238E27FC236}">
                  <a16:creationId xmlns:a16="http://schemas.microsoft.com/office/drawing/2014/main" id="{061F8F37-E9BB-8E3E-4F59-EC2E6D1108DA}"/>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indent="-285750">
                <a:buClr>
                  <a:schemeClr val="dk1"/>
                </a:buClr>
                <a:buSzPts val="1800"/>
                <a:buFont typeface="Arial" panose="020B0604020202020204" pitchFamily="34" charset="0"/>
                <a:buChar char="•"/>
              </a:pPr>
              <a:r>
                <a:rPr lang="en-US" sz="1600" dirty="0">
                  <a:latin typeface="Century Gothic"/>
                  <a:ea typeface="Century Gothic"/>
                  <a:cs typeface="Century Gothic"/>
                  <a:sym typeface="Century Gothic"/>
                </a:rPr>
                <a:t>PrEP </a:t>
              </a:r>
            </a:p>
            <a:p>
              <a:pPr marL="371475" indent="-285750">
                <a:buClr>
                  <a:schemeClr val="dk1"/>
                </a:buClr>
                <a:buSzPts val="1800"/>
                <a:buFont typeface="Arial" panose="020B0604020202020204" pitchFamily="34" charset="0"/>
                <a:buChar char="•"/>
              </a:pPr>
              <a:r>
                <a:rPr lang="en-US" sz="1600" dirty="0">
                  <a:latin typeface="Century Gothic"/>
                  <a:ea typeface="Century Gothic"/>
                  <a:cs typeface="Century Gothic"/>
                  <a:sym typeface="Century Gothic"/>
                </a:rPr>
                <a:t>The components of PrEP initiation</a:t>
              </a:r>
            </a:p>
          </p:txBody>
        </p:sp>
        <p:sp>
          <p:nvSpPr>
            <p:cNvPr id="9" name="Google Shape;131;g3c251c46353_0_71">
              <a:extLst>
                <a:ext uri="{FF2B5EF4-FFF2-40B4-BE49-F238E27FC236}">
                  <a16:creationId xmlns:a16="http://schemas.microsoft.com/office/drawing/2014/main" id="{1619E6B3-B8DE-F019-BFF7-1CC58558DD40}"/>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a:lnSpc>
                  <a:spcPct val="90000"/>
                </a:lnSpc>
                <a:buClr>
                  <a:srgbClr val="FFFFFF"/>
                </a:buClr>
                <a:buSzPts val="2000"/>
              </a:pPr>
              <a:r>
                <a:rPr lang="en-US" sz="2000" dirty="0">
                  <a:solidFill>
                    <a:srgbClr val="FFFFFF"/>
                  </a:solidFill>
                  <a:latin typeface="Poppins"/>
                  <a:ea typeface="Poppins"/>
                  <a:cs typeface="Poppins"/>
                  <a:sym typeface="Poppins"/>
                </a:rPr>
                <a:t>After completing unit 1, participants will be able to describe:​</a:t>
              </a:r>
              <a:endParaRPr sz="2000" dirty="0"/>
            </a:p>
          </p:txBody>
        </p:sp>
      </p:grpSp>
    </p:spTree>
    <p:extLst>
      <p:ext uri="{BB962C8B-B14F-4D97-AF65-F5344CB8AC3E}">
        <p14:creationId xmlns:p14="http://schemas.microsoft.com/office/powerpoint/2010/main" val="1011001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192;g3c255c7971e_0_153">
            <a:extLst>
              <a:ext uri="{FF2B5EF4-FFF2-40B4-BE49-F238E27FC236}">
                <a16:creationId xmlns:a16="http://schemas.microsoft.com/office/drawing/2014/main" id="{8C746E66-04C0-8702-7AE7-74FD18F6424C}"/>
              </a:ext>
            </a:extLst>
          </p:cNvPr>
          <p:cNvSpPr txBox="1"/>
          <p:nvPr/>
        </p:nvSpPr>
        <p:spPr>
          <a:xfrm>
            <a:off x="504353" y="2232385"/>
            <a:ext cx="3581086" cy="309450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None/>
            </a:pPr>
            <a:r>
              <a:rPr lang="en-US" b="1" i="0" u="none" strike="noStrike" cap="none" dirty="0">
                <a:solidFill>
                  <a:srgbClr val="007E00"/>
                </a:solidFill>
                <a:latin typeface="Century Gothic"/>
                <a:ea typeface="Century Gothic"/>
                <a:cs typeface="Century Gothic"/>
                <a:sym typeface="Century Gothic"/>
              </a:rPr>
              <a:t>Pre-exposure prophylaxis (PrEP) </a:t>
            </a:r>
            <a:r>
              <a:rPr lang="en-US" b="0" i="0" u="none" strike="noStrike" cap="none" dirty="0">
                <a:solidFill>
                  <a:srgbClr val="000000"/>
                </a:solidFill>
                <a:latin typeface="Century Gothic"/>
                <a:ea typeface="Century Gothic"/>
                <a:cs typeface="Century Gothic"/>
                <a:sym typeface="Century Gothic"/>
              </a:rPr>
              <a:t>is the use of ARVs by HIV-negative individuals at substa</a:t>
            </a:r>
            <a:r>
              <a:rPr lang="en-US" dirty="0">
                <a:latin typeface="Century Gothic"/>
                <a:ea typeface="Century Gothic"/>
                <a:cs typeface="Century Gothic"/>
                <a:sym typeface="Century Gothic"/>
              </a:rPr>
              <a:t>ntial risk of HIV</a:t>
            </a:r>
            <a:r>
              <a:rPr lang="en-US" b="0" i="0" u="none" strike="noStrike" cap="none" dirty="0">
                <a:solidFill>
                  <a:srgbClr val="000000"/>
                </a:solidFill>
                <a:latin typeface="Century Gothic"/>
                <a:ea typeface="Century Gothic"/>
                <a:cs typeface="Century Gothic"/>
                <a:sym typeface="Century Gothic"/>
              </a:rPr>
              <a:t> before possible exposure to reduce the likelihood of acquiring HIV.</a:t>
            </a:r>
            <a:endParaRPr dirty="0"/>
          </a:p>
        </p:txBody>
      </p:sp>
      <p:pic>
        <p:nvPicPr>
          <p:cNvPr id="9" name="Google Shape;194;g3c255c7971e_0_153">
            <a:extLst>
              <a:ext uri="{FF2B5EF4-FFF2-40B4-BE49-F238E27FC236}">
                <a16:creationId xmlns:a16="http://schemas.microsoft.com/office/drawing/2014/main" id="{1381A273-EA5D-7EC8-A8EB-C3F5529B8829}"/>
              </a:ext>
            </a:extLst>
          </p:cNvPr>
          <p:cNvPicPr preferRelativeResize="0"/>
          <p:nvPr/>
        </p:nvPicPr>
        <p:blipFill rotWithShape="1">
          <a:blip r:embed="rId2">
            <a:alphaModFix/>
          </a:blip>
          <a:srcRect/>
          <a:stretch/>
        </p:blipFill>
        <p:spPr>
          <a:xfrm>
            <a:off x="4169327" y="2057553"/>
            <a:ext cx="4253219" cy="1124125"/>
          </a:xfrm>
          <a:prstGeom prst="rect">
            <a:avLst/>
          </a:prstGeom>
          <a:noFill/>
          <a:ln>
            <a:noFill/>
          </a:ln>
          <a:effectLst>
            <a:outerShdw blurRad="292100" dist="139700" dir="2700000" algn="tl" rotWithShape="0">
              <a:srgbClr val="333333">
                <a:alpha val="64709"/>
              </a:srgbClr>
            </a:outerShdw>
          </a:effectLst>
        </p:spPr>
      </p:pic>
      <p:pic>
        <p:nvPicPr>
          <p:cNvPr id="12" name="Google Shape;193;g3c255c7971e_0_153" title="prep-options.png">
            <a:extLst>
              <a:ext uri="{FF2B5EF4-FFF2-40B4-BE49-F238E27FC236}">
                <a16:creationId xmlns:a16="http://schemas.microsoft.com/office/drawing/2014/main" id="{B92B5A94-BA24-C923-2553-2413BE2545FA}"/>
              </a:ext>
            </a:extLst>
          </p:cNvPr>
          <p:cNvPicPr preferRelativeResize="0"/>
          <p:nvPr/>
        </p:nvPicPr>
        <p:blipFill rotWithShape="1">
          <a:blip r:embed="rId3">
            <a:alphaModFix/>
          </a:blip>
          <a:srcRect t="3288" b="3297"/>
          <a:stretch/>
        </p:blipFill>
        <p:spPr>
          <a:xfrm>
            <a:off x="4285363" y="3429000"/>
            <a:ext cx="4021148" cy="2485634"/>
          </a:xfrm>
          <a:prstGeom prst="rect">
            <a:avLst/>
          </a:prstGeom>
          <a:noFill/>
          <a:ln>
            <a:noFill/>
          </a:ln>
          <a:effectLst>
            <a:outerShdw blurRad="292100" dist="139700" dir="2700000" algn="tl" rotWithShape="0">
              <a:srgbClr val="333333">
                <a:alpha val="64709"/>
              </a:srgbClr>
            </a:outerShdw>
          </a:effectLst>
        </p:spPr>
      </p:pic>
      <p:sp>
        <p:nvSpPr>
          <p:cNvPr id="13" name="Google Shape;191;g3c255c7971e_0_153">
            <a:extLst>
              <a:ext uri="{FF2B5EF4-FFF2-40B4-BE49-F238E27FC236}">
                <a16:creationId xmlns:a16="http://schemas.microsoft.com/office/drawing/2014/main" id="{A83591F2-6EC3-3FCA-D8D7-C3D71EDDDE0D}"/>
              </a:ext>
            </a:extLst>
          </p:cNvPr>
          <p:cNvSpPr txBox="1">
            <a:spLocks/>
          </p:cNvSpPr>
          <p:nvPr/>
        </p:nvSpPr>
        <p:spPr>
          <a:xfrm>
            <a:off x="504353" y="543404"/>
            <a:ext cx="75612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7E00"/>
              </a:buClr>
              <a:buSzPts val="3600"/>
              <a:buFont typeface="Arial"/>
              <a:buNone/>
              <a:tabLst/>
              <a:defRPr/>
            </a:pPr>
            <a:r>
              <a:rPr kumimoji="0" lang="en-US" b="0" i="0" u="none" strike="noStrike" kern="0" cap="none" spc="0" normalizeH="0" baseline="0" noProof="0" dirty="0">
                <a:ln>
                  <a:noFill/>
                </a:ln>
                <a:solidFill>
                  <a:srgbClr val="007E00"/>
                </a:solidFill>
                <a:effectLst/>
                <a:uLnTx/>
                <a:uFillTx/>
                <a:latin typeface="Century Gothic"/>
                <a:sym typeface="Century Gothic"/>
              </a:rPr>
              <a:t>Pre-exposure </a:t>
            </a:r>
            <a:r>
              <a:rPr kumimoji="0" lang="en-US" b="0" i="0" u="none" strike="noStrike" kern="0" cap="none" spc="0" normalizeH="0" baseline="0" noProof="0" dirty="0">
                <a:ln>
                  <a:noFill/>
                </a:ln>
                <a:solidFill>
                  <a:srgbClr val="007E00"/>
                </a:solidFill>
                <a:effectLst/>
                <a:uLnTx/>
                <a:uFillTx/>
                <a:latin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Prophylaxis</a:t>
            </a:r>
            <a:endParaRPr kumimoji="0" lang="en-US" b="0" i="0" u="none" strike="noStrike" kern="0" cap="none" spc="0" normalizeH="0" baseline="0" noProof="0" dirty="0">
              <a:ln>
                <a:noFill/>
              </a:ln>
              <a:solidFill>
                <a:srgbClr val="007E00"/>
              </a:solidFill>
              <a:effectLst/>
              <a:uLnTx/>
              <a:uFillTx/>
              <a:latin typeface="Century Gothic"/>
              <a:sym typeface="Century Gothic"/>
            </a:endParaRPr>
          </a:p>
        </p:txBody>
      </p:sp>
    </p:spTree>
    <p:extLst>
      <p:ext uri="{BB962C8B-B14F-4D97-AF65-F5344CB8AC3E}">
        <p14:creationId xmlns:p14="http://schemas.microsoft.com/office/powerpoint/2010/main" val="2573015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41A97A7-1131-DBB4-7DE0-9F0040561EC7}"/>
              </a:ext>
            </a:extLst>
          </p:cNvPr>
          <p:cNvSpPr txBox="1"/>
          <p:nvPr/>
        </p:nvSpPr>
        <p:spPr>
          <a:xfrm>
            <a:off x="1325460" y="872347"/>
            <a:ext cx="6186881" cy="600164"/>
          </a:xfrm>
          <a:prstGeom prst="rect">
            <a:avLst/>
          </a:prstGeom>
          <a:noFill/>
        </p:spPr>
        <p:txBody>
          <a:bodyPr wrap="square">
            <a:spAutoFit/>
          </a:bodyPr>
          <a:lstStyle/>
          <a:p>
            <a:r>
              <a:rPr lang="en-US" sz="3300" b="0" i="0" u="none" strike="noStrike" dirty="0">
                <a:solidFill>
                  <a:srgbClr val="007E00"/>
                </a:solidFill>
                <a:effectLst/>
                <a:latin typeface="Century Gothic" panose="020B0502020202020204" pitchFamily="34" charset="0"/>
              </a:rPr>
              <a:t>Components of PrEP Initiation </a:t>
            </a:r>
            <a:endParaRPr lang="en-US" sz="3300" dirty="0"/>
          </a:p>
        </p:txBody>
      </p:sp>
      <p:pic>
        <p:nvPicPr>
          <p:cNvPr id="11" name="Google Shape;202;g3c255c7971e_0_257" descr="A picture containing text, screenshot, font, design&#10;&#10;Description automatically generated">
            <a:extLst>
              <a:ext uri="{FF2B5EF4-FFF2-40B4-BE49-F238E27FC236}">
                <a16:creationId xmlns:a16="http://schemas.microsoft.com/office/drawing/2014/main" id="{0B4E11E7-E60F-A18B-026F-4CD80D9F1381}"/>
              </a:ext>
            </a:extLst>
          </p:cNvPr>
          <p:cNvPicPr preferRelativeResize="0"/>
          <p:nvPr/>
        </p:nvPicPr>
        <p:blipFill rotWithShape="1">
          <a:blip r:embed="rId2">
            <a:alphaModFix/>
          </a:blip>
          <a:srcRect/>
          <a:stretch/>
        </p:blipFill>
        <p:spPr>
          <a:xfrm>
            <a:off x="5397097" y="2335594"/>
            <a:ext cx="2976650" cy="3304611"/>
          </a:xfrm>
          <a:prstGeom prst="rect">
            <a:avLst/>
          </a:prstGeom>
          <a:noFill/>
          <a:ln>
            <a:noFill/>
          </a:ln>
        </p:spPr>
      </p:pic>
      <p:sp>
        <p:nvSpPr>
          <p:cNvPr id="13" name="Google Shape;201;g3c255c7971e_0_257">
            <a:extLst>
              <a:ext uri="{FF2B5EF4-FFF2-40B4-BE49-F238E27FC236}">
                <a16:creationId xmlns:a16="http://schemas.microsoft.com/office/drawing/2014/main" id="{A4E9D9A3-B15B-86B5-F098-988802ACE8EA}"/>
              </a:ext>
            </a:extLst>
          </p:cNvPr>
          <p:cNvSpPr txBox="1">
            <a:spLocks/>
          </p:cNvSpPr>
          <p:nvPr/>
        </p:nvSpPr>
        <p:spPr>
          <a:xfrm>
            <a:off x="554616" y="2280326"/>
            <a:ext cx="4040453" cy="361610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360"/>
              </a:spcBef>
              <a:spcAft>
                <a:spcPts val="0"/>
              </a:spcAft>
              <a:buClr>
                <a:srgbClr val="000000"/>
              </a:buClr>
              <a:buSzPts val="1800"/>
              <a:buFont typeface="Century Gothic"/>
              <a:buNone/>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The essential components of PrEP initiation are:</a:t>
            </a:r>
          </a:p>
          <a:p>
            <a:pPr marL="0" marR="0" lvl="0" indent="0" algn="l" defTabSz="914400" rtl="0" eaLnBrk="1" fontAlgn="auto" latinLnBrk="0" hangingPunct="1">
              <a:lnSpc>
                <a:spcPct val="100000"/>
              </a:lnSpc>
              <a:spcBef>
                <a:spcPts val="360"/>
              </a:spcBef>
              <a:spcAft>
                <a:spcPts val="0"/>
              </a:spcAft>
              <a:buClr>
                <a:srgbClr val="000000"/>
              </a:buClr>
              <a:buSzPts val="1800"/>
              <a:buFont typeface="Century Gothic"/>
              <a:buNone/>
              <a:tabLst/>
              <a:defRPr/>
            </a:pPr>
            <a:endParaRPr kumimoji="0" lang="en-US" sz="1800" b="0" i="0" u="none" strike="noStrike" kern="0" cap="none" spc="0" normalizeH="0" baseline="0" noProof="0" dirty="0">
              <a:ln>
                <a:noFill/>
              </a:ln>
              <a:solidFill>
                <a:srgbClr val="000000"/>
              </a:solidFill>
              <a:effectLst/>
              <a:uLnTx/>
              <a:uFillTx/>
              <a:latin typeface="Century Gothic"/>
              <a:sym typeface="Century Gothic"/>
            </a:endParaRPr>
          </a:p>
          <a:p>
            <a:pPr marL="457200" marR="0" lvl="0" indent="-485140" algn="l" defTabSz="914400" rtl="0" eaLnBrk="1" fontAlgn="auto" latinLnBrk="0" hangingPunct="1">
              <a:lnSpc>
                <a:spcPct val="100000"/>
              </a:lnSpc>
              <a:spcBef>
                <a:spcPts val="360"/>
              </a:spcBef>
              <a:spcAft>
                <a:spcPts val="0"/>
              </a:spcAft>
              <a:buClr>
                <a:srgbClr val="000000"/>
              </a:buClr>
              <a:buSzPts val="26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HIV testing and counselling</a:t>
            </a:r>
          </a:p>
          <a:p>
            <a:pPr marL="457200" marR="0" lvl="0" indent="-508000" algn="l" defTabSz="914400" rtl="0" eaLnBrk="1" fontAlgn="auto" latinLnBrk="0" hangingPunct="1">
              <a:lnSpc>
                <a:spcPct val="100000"/>
              </a:lnSpc>
              <a:spcBef>
                <a:spcPts val="360"/>
              </a:spcBef>
              <a:spcAft>
                <a:spcPts val="0"/>
              </a:spcAft>
              <a:buClr>
                <a:srgbClr val="000000"/>
              </a:buClr>
              <a:buSzPts val="26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Risk assessments</a:t>
            </a:r>
          </a:p>
          <a:p>
            <a:pPr marL="457200" marR="0" lvl="0" indent="-508000" algn="l" defTabSz="914400" rtl="0" eaLnBrk="1" fontAlgn="auto" latinLnBrk="0" hangingPunct="1">
              <a:lnSpc>
                <a:spcPct val="100000"/>
              </a:lnSpc>
              <a:spcBef>
                <a:spcPts val="360"/>
              </a:spcBef>
              <a:spcAft>
                <a:spcPts val="0"/>
              </a:spcAft>
              <a:buClr>
                <a:srgbClr val="000000"/>
              </a:buClr>
              <a:buSzPts val="26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PrEP counselling</a:t>
            </a:r>
          </a:p>
          <a:p>
            <a:pPr marL="457200" marR="0" lvl="0" indent="-508000" algn="l" defTabSz="914400" rtl="0" eaLnBrk="1" fontAlgn="auto" latinLnBrk="0" hangingPunct="1">
              <a:lnSpc>
                <a:spcPct val="100000"/>
              </a:lnSpc>
              <a:spcBef>
                <a:spcPts val="360"/>
              </a:spcBef>
              <a:spcAft>
                <a:spcPts val="0"/>
              </a:spcAft>
              <a:buClr>
                <a:srgbClr val="000000"/>
              </a:buClr>
              <a:buSzPts val="26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PrEP prescription</a:t>
            </a:r>
          </a:p>
          <a:p>
            <a:pPr indent="-508000" defTabSz="914400">
              <a:buClr>
                <a:srgbClr val="000000"/>
              </a:buClr>
              <a:buSzPts val="2600"/>
              <a:buFont typeface="Arial"/>
              <a:buChar char="•"/>
              <a:defRPr/>
            </a:pPr>
            <a:r>
              <a:rPr lang="en-US" sz="1800" kern="0" dirty="0">
                <a:solidFill>
                  <a:srgbClr val="000000"/>
                </a:solidFill>
              </a:rPr>
              <a:t>Other prevention strategies</a:t>
            </a:r>
          </a:p>
        </p:txBody>
      </p:sp>
    </p:spTree>
    <p:extLst>
      <p:ext uri="{BB962C8B-B14F-4D97-AF65-F5344CB8AC3E}">
        <p14:creationId xmlns:p14="http://schemas.microsoft.com/office/powerpoint/2010/main" val="27674077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144F2-84EC-A9BB-1A8F-5558483BD57F}"/>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10924FC9-F176-B976-13FA-B239C02C92CE}"/>
              </a:ext>
            </a:extLst>
          </p:cNvPr>
          <p:cNvSpPr txBox="1"/>
          <p:nvPr/>
        </p:nvSpPr>
        <p:spPr>
          <a:xfrm>
            <a:off x="1325460" y="872347"/>
            <a:ext cx="6186881" cy="60016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007E00"/>
                </a:solidFill>
                <a:effectLst/>
                <a:uLnTx/>
                <a:uFillTx/>
                <a:latin typeface="Century Gothic" panose="020B0502020202020204" pitchFamily="34" charset="0"/>
                <a:ea typeface="+mn-ea"/>
                <a:cs typeface="+mn-cs"/>
              </a:rPr>
              <a:t>HIV PrEP Eligibility Criteria  </a:t>
            </a:r>
            <a:endParaRPr kumimoji="0" lang="en-US" sz="33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 name="Google Shape;209;g3c255c7971e_0_161">
            <a:extLst>
              <a:ext uri="{FF2B5EF4-FFF2-40B4-BE49-F238E27FC236}">
                <a16:creationId xmlns:a16="http://schemas.microsoft.com/office/drawing/2014/main" id="{9A3783C2-FF4D-82F5-FA41-6E0692559FEF}"/>
              </a:ext>
            </a:extLst>
          </p:cNvPr>
          <p:cNvSpPr txBox="1">
            <a:spLocks/>
          </p:cNvSpPr>
          <p:nvPr/>
        </p:nvSpPr>
        <p:spPr>
          <a:xfrm>
            <a:off x="406779" y="1880790"/>
            <a:ext cx="7680208" cy="4526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360"/>
              </a:spcBef>
              <a:spcAft>
                <a:spcPts val="0"/>
              </a:spcAft>
              <a:buClr>
                <a:srgbClr val="000000"/>
              </a:buClr>
              <a:buSzPts val="1800"/>
              <a:buFont typeface="Century Gothic"/>
              <a:buNone/>
              <a:tabLst/>
              <a:defRPr/>
            </a:pPr>
            <a:r>
              <a:rPr kumimoji="0" lang="en-US" sz="1800" b="1" i="0" u="none" strike="noStrike" kern="0" cap="none" spc="0" normalizeH="0" baseline="0" noProof="0" dirty="0">
                <a:ln>
                  <a:noFill/>
                </a:ln>
                <a:solidFill>
                  <a:srgbClr val="000000"/>
                </a:solidFill>
                <a:effectLst/>
                <a:uLnTx/>
                <a:uFillTx/>
                <a:latin typeface="Century Gothic"/>
                <a:sym typeface="Century Gothic"/>
              </a:rPr>
              <a:t>Clients must meet the following criteria before PrEP initiation:</a:t>
            </a:r>
          </a:p>
          <a:p>
            <a:pPr marL="0" marR="0" lvl="0" indent="0" algn="l" defTabSz="914400" rtl="0" eaLnBrk="1" fontAlgn="auto" latinLnBrk="0" hangingPunct="1">
              <a:lnSpc>
                <a:spcPct val="100000"/>
              </a:lnSpc>
              <a:spcBef>
                <a:spcPts val="360"/>
              </a:spcBef>
              <a:spcAft>
                <a:spcPts val="0"/>
              </a:spcAft>
              <a:buClr>
                <a:srgbClr val="000000"/>
              </a:buClr>
              <a:buSzPts val="1800"/>
              <a:buFont typeface="Century Gothic"/>
              <a:buNone/>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 </a:t>
            </a:r>
          </a:p>
          <a:p>
            <a:pPr marL="457200" marR="0" lvl="0" indent="-457200" algn="l" defTabSz="914400" rtl="0" eaLnBrk="1" fontAlgn="auto" latinLnBrk="0" hangingPunct="1">
              <a:lnSpc>
                <a:spcPct val="115000"/>
              </a:lnSpc>
              <a:spcBef>
                <a:spcPts val="36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Test HIV-negative on two serial rapid diagnostic tests (RDTs) in accordance with national HIV testing algorithms</a:t>
            </a:r>
          </a:p>
          <a:p>
            <a:pPr marL="457200" marR="0" lvl="0" indent="-457200" algn="l" defTabSz="914400" rtl="0" eaLnBrk="1" fontAlgn="auto" latinLnBrk="0" hangingPunct="1">
              <a:lnSpc>
                <a:spcPct val="115000"/>
              </a:lnSpc>
              <a:spcBef>
                <a:spcPts val="36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Not be eligible for PEP at the time of the assessment</a:t>
            </a:r>
          </a:p>
          <a:p>
            <a:pPr marL="457200" marR="0" lvl="0" indent="-457200" algn="l" defTabSz="914400" rtl="0" eaLnBrk="1" fontAlgn="auto" latinLnBrk="0" hangingPunct="1">
              <a:lnSpc>
                <a:spcPct val="115000"/>
              </a:lnSpc>
              <a:spcBef>
                <a:spcPts val="36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Have no signs or symptoms of acute HIV infection (AHI)</a:t>
            </a:r>
          </a:p>
          <a:p>
            <a:pPr marL="457200" marR="0" lvl="0" indent="-457200" algn="l" defTabSz="914400" rtl="0" eaLnBrk="1" fontAlgn="auto" latinLnBrk="0" hangingPunct="1">
              <a:lnSpc>
                <a:spcPct val="115000"/>
              </a:lnSpc>
              <a:spcBef>
                <a:spcPts val="36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Make a well-informed decision and be willing to be initiated on and adhere to PrEP</a:t>
            </a:r>
          </a:p>
          <a:p>
            <a:pPr marL="457200" marR="0" lvl="0" indent="-457200" algn="l" defTabSz="914400" rtl="0" eaLnBrk="1" fontAlgn="auto" latinLnBrk="0" hangingPunct="1">
              <a:lnSpc>
                <a:spcPct val="115000"/>
              </a:lnSpc>
              <a:spcBef>
                <a:spcPts val="36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Not have any contraindications for use of their chosen PrEP method </a:t>
            </a:r>
          </a:p>
        </p:txBody>
      </p:sp>
    </p:spTree>
    <p:extLst>
      <p:ext uri="{BB962C8B-B14F-4D97-AF65-F5344CB8AC3E}">
        <p14:creationId xmlns:p14="http://schemas.microsoft.com/office/powerpoint/2010/main" val="154583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oogle Shape;215;g3c255c7971e_0_263">
            <a:extLst>
              <a:ext uri="{FF2B5EF4-FFF2-40B4-BE49-F238E27FC236}">
                <a16:creationId xmlns:a16="http://schemas.microsoft.com/office/drawing/2014/main" id="{FA8B888C-FF48-9763-A616-C43CBAF9319A}"/>
              </a:ext>
            </a:extLst>
          </p:cNvPr>
          <p:cNvGraphicFramePr/>
          <p:nvPr>
            <p:extLst>
              <p:ext uri="{D42A27DB-BD31-4B8C-83A1-F6EECF244321}">
                <p14:modId xmlns:p14="http://schemas.microsoft.com/office/powerpoint/2010/main" val="2849871406"/>
              </p:ext>
            </p:extLst>
          </p:nvPr>
        </p:nvGraphicFramePr>
        <p:xfrm>
          <a:off x="150657" y="1709880"/>
          <a:ext cx="8993343" cy="4698163"/>
        </p:xfrm>
        <a:graphic>
          <a:graphicData uri="http://schemas.openxmlformats.org/drawingml/2006/table">
            <a:tbl>
              <a:tblPr>
                <a:noFill/>
              </a:tblPr>
              <a:tblGrid>
                <a:gridCol w="1325805">
                  <a:extLst>
                    <a:ext uri="{9D8B030D-6E8A-4147-A177-3AD203B41FA5}">
                      <a16:colId xmlns:a16="http://schemas.microsoft.com/office/drawing/2014/main" val="20000"/>
                    </a:ext>
                  </a:extLst>
                </a:gridCol>
                <a:gridCol w="1392573">
                  <a:extLst>
                    <a:ext uri="{9D8B030D-6E8A-4147-A177-3AD203B41FA5}">
                      <a16:colId xmlns:a16="http://schemas.microsoft.com/office/drawing/2014/main" val="20001"/>
                    </a:ext>
                  </a:extLst>
                </a:gridCol>
                <a:gridCol w="1644242">
                  <a:extLst>
                    <a:ext uri="{9D8B030D-6E8A-4147-A177-3AD203B41FA5}">
                      <a16:colId xmlns:a16="http://schemas.microsoft.com/office/drawing/2014/main" val="20002"/>
                    </a:ext>
                  </a:extLst>
                </a:gridCol>
                <a:gridCol w="1568741">
                  <a:extLst>
                    <a:ext uri="{9D8B030D-6E8A-4147-A177-3AD203B41FA5}">
                      <a16:colId xmlns:a16="http://schemas.microsoft.com/office/drawing/2014/main" val="20003"/>
                    </a:ext>
                  </a:extLst>
                </a:gridCol>
                <a:gridCol w="1655985">
                  <a:extLst>
                    <a:ext uri="{9D8B030D-6E8A-4147-A177-3AD203B41FA5}">
                      <a16:colId xmlns:a16="http://schemas.microsoft.com/office/drawing/2014/main" val="20004"/>
                    </a:ext>
                  </a:extLst>
                </a:gridCol>
                <a:gridCol w="1405997">
                  <a:extLst>
                    <a:ext uri="{9D8B030D-6E8A-4147-A177-3AD203B41FA5}">
                      <a16:colId xmlns:a16="http://schemas.microsoft.com/office/drawing/2014/main" val="20005"/>
                    </a:ext>
                  </a:extLst>
                </a:gridCol>
              </a:tblGrid>
              <a:tr h="98810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chemeClr val="dk1"/>
                        </a:buClr>
                        <a:buSzPts val="1100"/>
                        <a:buFont typeface="Arial"/>
                        <a:buNone/>
                      </a:pPr>
                      <a:r>
                        <a:rPr lang="en-US" sz="1400" b="1" u="sng" strike="noStrike" cap="none" dirty="0">
                          <a:solidFill>
                            <a:schemeClr val="dk1"/>
                          </a:solidFill>
                          <a:latin typeface="Century Gothic"/>
                          <a:ea typeface="Century Gothic"/>
                          <a:cs typeface="Century Gothic"/>
                          <a:sym typeface="Century Gothic"/>
                        </a:rPr>
                        <a:t>STEP 1</a:t>
                      </a:r>
                      <a:r>
                        <a:rPr lang="en-US" sz="1400" u="none" strike="noStrike" cap="none" dirty="0">
                          <a:solidFill>
                            <a:schemeClr val="dk1"/>
                          </a:solidFill>
                          <a:latin typeface="Century Gothic"/>
                          <a:ea typeface="Century Gothic"/>
                          <a:cs typeface="Century Gothic"/>
                          <a:sym typeface="Century Gothic"/>
                        </a:rPr>
                        <a:t>:</a:t>
                      </a:r>
                      <a:endParaRPr sz="140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US" sz="1400" b="1" u="none" strike="noStrike" cap="none" dirty="0">
                          <a:solidFill>
                            <a:schemeClr val="dk1"/>
                          </a:solidFill>
                          <a:latin typeface="Century Gothic"/>
                          <a:ea typeface="Century Gothic"/>
                          <a:cs typeface="Century Gothic"/>
                          <a:sym typeface="Century Gothic"/>
                        </a:rPr>
                        <a:t>Provide information </a:t>
                      </a:r>
                      <a:endParaRPr sz="1400" b="1" u="sng" strike="noStrike" cap="none"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rgbClr val="B6D7A8"/>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500"/>
                        <a:buFont typeface="Arial"/>
                        <a:buNone/>
                      </a:pPr>
                      <a:r>
                        <a:rPr lang="en-US" sz="1400" b="1" u="sng" strike="noStrike" cap="none" dirty="0">
                          <a:latin typeface="Century Gothic"/>
                          <a:ea typeface="Century Gothic"/>
                          <a:cs typeface="Century Gothic"/>
                          <a:sym typeface="Century Gothic"/>
                        </a:rPr>
                        <a:t>STEP 2</a:t>
                      </a:r>
                      <a:r>
                        <a:rPr lang="en-US" sz="1400" u="none" strike="noStrike" cap="none" dirty="0">
                          <a:latin typeface="Century Gothic"/>
                          <a:ea typeface="Century Gothic"/>
                          <a:cs typeface="Century Gothic"/>
                          <a:sym typeface="Century Gothic"/>
                        </a:rPr>
                        <a:t>:</a:t>
                      </a:r>
                      <a:endParaRPr sz="1400" u="none" strike="noStrike" cap="none" dirty="0">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500"/>
                        <a:buFont typeface="Arial"/>
                        <a:buNone/>
                      </a:pPr>
                      <a:r>
                        <a:rPr lang="en-US" sz="1400" b="1" u="none" strike="noStrike" cap="none" dirty="0">
                          <a:latin typeface="Century Gothic"/>
                          <a:ea typeface="Century Gothic"/>
                          <a:cs typeface="Century Gothic"/>
                          <a:sym typeface="Century Gothic"/>
                        </a:rPr>
                        <a:t>Conduct HIV testing and counselling </a:t>
                      </a:r>
                      <a:endParaRPr sz="1400" b="1" u="none" strike="noStrike" cap="none"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rgbClr val="B6D7A8"/>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chemeClr val="dk1"/>
                        </a:buClr>
                        <a:buSzPts val="1100"/>
                        <a:buFont typeface="Arial"/>
                        <a:buNone/>
                      </a:pPr>
                      <a:r>
                        <a:rPr lang="en-US" sz="1400" b="1" u="sng" strike="noStrike" cap="none" dirty="0">
                          <a:solidFill>
                            <a:schemeClr val="dk1"/>
                          </a:solidFill>
                          <a:latin typeface="Century Gothic"/>
                          <a:ea typeface="Century Gothic"/>
                          <a:cs typeface="Century Gothic"/>
                          <a:sym typeface="Century Gothic"/>
                        </a:rPr>
                        <a:t>STEP 3</a:t>
                      </a:r>
                      <a:r>
                        <a:rPr lang="en-US" sz="1400" u="none" strike="noStrike" cap="none" dirty="0">
                          <a:solidFill>
                            <a:schemeClr val="dk1"/>
                          </a:solidFill>
                          <a:latin typeface="Century Gothic"/>
                          <a:ea typeface="Century Gothic"/>
                          <a:cs typeface="Century Gothic"/>
                          <a:sym typeface="Century Gothic"/>
                        </a:rPr>
                        <a:t>:</a:t>
                      </a:r>
                      <a:endParaRPr sz="140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500"/>
                        <a:buFont typeface="Arial"/>
                        <a:buNone/>
                      </a:pPr>
                      <a:r>
                        <a:rPr lang="en-US" sz="1400" b="1" u="none" strike="noStrike" cap="none" dirty="0">
                          <a:solidFill>
                            <a:schemeClr val="dk1"/>
                          </a:solidFill>
                          <a:latin typeface="Century Gothic"/>
                          <a:ea typeface="Century Gothic"/>
                          <a:cs typeface="Century Gothic"/>
                          <a:sym typeface="Century Gothic"/>
                        </a:rPr>
                        <a:t>Assess for eligibility and risk</a:t>
                      </a:r>
                      <a:endParaRPr sz="1400" b="1" u="sng" strike="noStrike" cap="none"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rgbClr val="B6D7A8"/>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500"/>
                        <a:buFont typeface="Arial"/>
                        <a:buNone/>
                      </a:pPr>
                      <a:r>
                        <a:rPr lang="en-US" sz="1400" b="1" u="sng" strike="noStrike" cap="none" dirty="0">
                          <a:latin typeface="Century Gothic"/>
                          <a:ea typeface="Century Gothic"/>
                          <a:cs typeface="Century Gothic"/>
                          <a:sym typeface="Century Gothic"/>
                        </a:rPr>
                        <a:t>STEP 4</a:t>
                      </a:r>
                      <a:r>
                        <a:rPr lang="en-US" sz="1400" u="none" strike="noStrike" cap="none" dirty="0">
                          <a:latin typeface="Century Gothic"/>
                          <a:ea typeface="Century Gothic"/>
                          <a:cs typeface="Century Gothic"/>
                          <a:sym typeface="Century Gothic"/>
                        </a:rPr>
                        <a:t>: </a:t>
                      </a:r>
                      <a:endParaRPr sz="1400" u="none" strike="noStrike" cap="none" dirty="0">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500"/>
                        <a:buFont typeface="Arial"/>
                        <a:buNone/>
                      </a:pPr>
                      <a:r>
                        <a:rPr lang="en-US" sz="1400" b="1" u="none" strike="noStrike" cap="none" dirty="0">
                          <a:latin typeface="Century Gothic"/>
                          <a:ea typeface="Century Gothic"/>
                          <a:cs typeface="Century Gothic"/>
                          <a:sym typeface="Century Gothic"/>
                        </a:rPr>
                        <a:t>Determine PEP or PrEP initiation</a:t>
                      </a:r>
                      <a:endParaRPr sz="1400" b="1" u="none" strike="noStrike" cap="none"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rgbClr val="B6D7A8"/>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500"/>
                        <a:buFont typeface="Arial"/>
                        <a:buNone/>
                      </a:pPr>
                      <a:r>
                        <a:rPr lang="en-US" sz="1400" b="1" u="sng" strike="noStrike" cap="none" dirty="0">
                          <a:latin typeface="Century Gothic"/>
                          <a:ea typeface="Century Gothic"/>
                          <a:cs typeface="Century Gothic"/>
                          <a:sym typeface="Century Gothic"/>
                        </a:rPr>
                        <a:t>STEP 5</a:t>
                      </a:r>
                      <a:r>
                        <a:rPr lang="en-US" sz="1400" u="none" strike="noStrike" cap="none" dirty="0">
                          <a:latin typeface="Century Gothic"/>
                          <a:ea typeface="Century Gothic"/>
                          <a:cs typeface="Century Gothic"/>
                          <a:sym typeface="Century Gothic"/>
                        </a:rPr>
                        <a:t>:</a:t>
                      </a:r>
                      <a:endParaRPr sz="1400" u="none" strike="noStrike" cap="none" dirty="0">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500"/>
                        <a:buFont typeface="Arial"/>
                        <a:buNone/>
                      </a:pPr>
                      <a:r>
                        <a:rPr lang="en-US" sz="1400" b="1" u="none" strike="noStrike" cap="none" dirty="0">
                          <a:latin typeface="Century Gothic"/>
                          <a:ea typeface="Century Gothic"/>
                          <a:cs typeface="Century Gothic"/>
                          <a:sym typeface="Century Gothic"/>
                        </a:rPr>
                        <a:t>Assess for comorbidities </a:t>
                      </a:r>
                      <a:endParaRPr sz="1400" b="1" u="none" strike="noStrike" cap="none"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rgbClr val="B6D7A8"/>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500"/>
                        <a:buFont typeface="Arial"/>
                        <a:buNone/>
                      </a:pPr>
                      <a:r>
                        <a:rPr lang="en-US" sz="1400" b="1" u="sng" strike="noStrike" cap="none" dirty="0">
                          <a:latin typeface="Century Gothic"/>
                          <a:ea typeface="Century Gothic"/>
                          <a:cs typeface="Century Gothic"/>
                          <a:sym typeface="Century Gothic"/>
                        </a:rPr>
                        <a:t>STEP 6</a:t>
                      </a:r>
                      <a:r>
                        <a:rPr lang="en-US" sz="1400" u="none" strike="noStrike" cap="none" dirty="0">
                          <a:latin typeface="Century Gothic"/>
                          <a:ea typeface="Century Gothic"/>
                          <a:cs typeface="Century Gothic"/>
                          <a:sym typeface="Century Gothic"/>
                        </a:rPr>
                        <a:t>: </a:t>
                      </a:r>
                      <a:endParaRPr sz="1400" u="none" strike="noStrike" cap="none" dirty="0">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500"/>
                        <a:buFont typeface="Arial"/>
                        <a:buNone/>
                      </a:pPr>
                      <a:r>
                        <a:rPr lang="en-US" sz="1400" b="1" u="none" strike="noStrike" cap="none" dirty="0">
                          <a:latin typeface="Century Gothic"/>
                          <a:ea typeface="Century Gothic"/>
                          <a:cs typeface="Century Gothic"/>
                          <a:sym typeface="Century Gothic"/>
                        </a:rPr>
                        <a:t>Provide initiation counseling</a:t>
                      </a:r>
                      <a:endParaRPr sz="1400" b="1" u="none" strike="noStrike" cap="none"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rgbClr val="B6D7A8"/>
                    </a:solidFill>
                  </a:tcPr>
                </a:tc>
                <a:extLst>
                  <a:ext uri="{0D108BD9-81ED-4DB2-BD59-A6C34878D82A}">
                    <a16:rowId xmlns:a16="http://schemas.microsoft.com/office/drawing/2014/main" val="10000"/>
                  </a:ext>
                </a:extLst>
              </a:tr>
              <a:tr h="366187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latin typeface="Century Gothic"/>
                          <a:ea typeface="Century Gothic"/>
                          <a:cs typeface="Century Gothic"/>
                          <a:sym typeface="Century Gothic"/>
                        </a:rPr>
                        <a:t>Discuss HIV infection </a:t>
                      </a:r>
                      <a:endParaRPr sz="1050" u="none" strike="noStrike" cap="none" dirty="0">
                        <a:latin typeface="Century Gothic"/>
                        <a:ea typeface="Century Gothic"/>
                        <a:cs typeface="Century Gothic"/>
                        <a:sym typeface="Century Gothic"/>
                      </a:endParaRPr>
                    </a:p>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latin typeface="Century Gothic"/>
                          <a:ea typeface="Century Gothic"/>
                          <a:cs typeface="Century Gothic"/>
                          <a:sym typeface="Century Gothic"/>
                        </a:rPr>
                        <a:t>Determine client’s risk</a:t>
                      </a:r>
                      <a:endParaRPr sz="1050" u="none" strike="noStrike" cap="none" dirty="0">
                        <a:latin typeface="Century Gothic"/>
                        <a:ea typeface="Century Gothic"/>
                        <a:cs typeface="Century Gothic"/>
                        <a:sym typeface="Century Gothic"/>
                      </a:endParaRPr>
                    </a:p>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latin typeface="Century Gothic"/>
                          <a:ea typeface="Century Gothic"/>
                          <a:cs typeface="Century Gothic"/>
                          <a:sym typeface="Century Gothic"/>
                        </a:rPr>
                        <a:t>Provide information on HIV prevention </a:t>
                      </a:r>
                      <a:endParaRPr sz="1050" u="none" strike="noStrike" cap="none"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solidFill>
                            <a:schemeClr val="dk1"/>
                          </a:solidFill>
                          <a:latin typeface="Century Gothic"/>
                          <a:ea typeface="Century Gothic"/>
                          <a:cs typeface="Century Gothic"/>
                          <a:sym typeface="Century Gothic"/>
                        </a:rPr>
                        <a:t>If HIV-positive, link to HIV treatment</a:t>
                      </a:r>
                      <a:endParaRPr sz="1050" u="none" strike="noStrike" cap="none" dirty="0">
                        <a:solidFill>
                          <a:schemeClr val="dk1"/>
                        </a:solidFill>
                        <a:latin typeface="Century Gothic"/>
                        <a:ea typeface="Century Gothic"/>
                        <a:cs typeface="Century Gothic"/>
                        <a:sym typeface="Century Gothic"/>
                      </a:endParaRPr>
                    </a:p>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solidFill>
                            <a:schemeClr val="dk1"/>
                          </a:solidFill>
                          <a:latin typeface="Century Gothic"/>
                          <a:ea typeface="Century Gothic"/>
                          <a:cs typeface="Century Gothic"/>
                          <a:sym typeface="Century Gothic"/>
                        </a:rPr>
                        <a:t>If HIV-negative, assess for PrEP eligibility </a:t>
                      </a:r>
                      <a:endParaRPr sz="105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050" u="none" strike="noStrike" cap="none"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latin typeface="Century Gothic"/>
                          <a:ea typeface="Century Gothic"/>
                          <a:cs typeface="Century Gothic"/>
                          <a:sym typeface="Century Gothic"/>
                        </a:rPr>
                        <a:t>At substantial risk for HIV or requesting PrEP</a:t>
                      </a:r>
                      <a:endParaRPr sz="1050" u="none" strike="noStrike" cap="none" dirty="0">
                        <a:latin typeface="Century Gothic"/>
                        <a:ea typeface="Century Gothic"/>
                        <a:cs typeface="Century Gothic"/>
                        <a:sym typeface="Century Gothic"/>
                      </a:endParaRPr>
                    </a:p>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latin typeface="Century Gothic"/>
                          <a:ea typeface="Century Gothic"/>
                          <a:cs typeface="Century Gothic"/>
                          <a:sym typeface="Century Gothic"/>
                        </a:rPr>
                        <a:t>Determine ability to make a well-informed decision and willingness to take PrEP</a:t>
                      </a:r>
                      <a:endParaRPr sz="1050" u="none" strike="noStrike" cap="none" dirty="0">
                        <a:latin typeface="Century Gothic"/>
                        <a:ea typeface="Century Gothic"/>
                        <a:cs typeface="Century Gothic"/>
                        <a:sym typeface="Century Gothic"/>
                      </a:endParaRPr>
                    </a:p>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solidFill>
                            <a:schemeClr val="dk1"/>
                          </a:solidFill>
                          <a:latin typeface="Century Gothic"/>
                          <a:ea typeface="Century Gothic"/>
                          <a:cs typeface="Century Gothic"/>
                          <a:sym typeface="Century Gothic"/>
                        </a:rPr>
                        <a:t>Assess for acute HIV infection</a:t>
                      </a:r>
                      <a:endParaRPr sz="1050" u="none" strike="noStrike" cap="none" dirty="0">
                        <a:solidFill>
                          <a:schemeClr val="dk1"/>
                        </a:solidFill>
                        <a:latin typeface="Century Gothic"/>
                        <a:ea typeface="Century Gothic"/>
                        <a:cs typeface="Century Gothic"/>
                        <a:sym typeface="Century Gothic"/>
                      </a:endParaRPr>
                    </a:p>
                    <a:p>
                      <a:pPr marL="228600" marR="0" lvl="0" indent="-203200" algn="l" rtl="0">
                        <a:lnSpc>
                          <a:spcPct val="100000"/>
                        </a:lnSpc>
                        <a:spcBef>
                          <a:spcPts val="0"/>
                        </a:spcBef>
                        <a:spcAft>
                          <a:spcPts val="0"/>
                        </a:spcAft>
                        <a:buClr>
                          <a:schemeClr val="dk1"/>
                        </a:buClr>
                        <a:buSzPts val="1400"/>
                        <a:buFont typeface="Arial" panose="020B0604020202020204" pitchFamily="34" charset="0"/>
                        <a:buChar char="•"/>
                      </a:pPr>
                      <a:r>
                        <a:rPr lang="en-US" sz="1050" u="none" strike="noStrike" cap="none" dirty="0">
                          <a:solidFill>
                            <a:schemeClr val="dk1"/>
                          </a:solidFill>
                          <a:latin typeface="Century Gothic"/>
                          <a:ea typeface="Century Gothic"/>
                          <a:cs typeface="Century Gothic"/>
                          <a:sym typeface="Century Gothic"/>
                        </a:rPr>
                        <a:t>Ensure no contraindications for use of their chosen PrEP method</a:t>
                      </a:r>
                      <a:endParaRPr sz="1050" u="none" strike="noStrike" cap="none" dirty="0">
                        <a:solidFill>
                          <a:schemeClr val="dk1"/>
                        </a:solidFill>
                        <a:latin typeface="Century Gothic"/>
                        <a:ea typeface="Century Gothic"/>
                        <a:cs typeface="Century Gothic"/>
                        <a:sym typeface="Century Gothic"/>
                      </a:endParaRPr>
                    </a:p>
                    <a:p>
                      <a:pPr marL="171450" marR="0" lvl="0" indent="-114300" algn="l" rtl="0">
                        <a:lnSpc>
                          <a:spcPct val="100000"/>
                        </a:lnSpc>
                        <a:spcBef>
                          <a:spcPts val="0"/>
                        </a:spcBef>
                        <a:spcAft>
                          <a:spcPts val="0"/>
                        </a:spcAft>
                        <a:buClr>
                          <a:srgbClr val="000000"/>
                        </a:buClr>
                        <a:buSzPts val="1400"/>
                        <a:buFont typeface="Arial"/>
                        <a:buNone/>
                      </a:pPr>
                      <a:endParaRPr sz="800" u="none" strike="noStrike" cap="none"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latin typeface="Century Gothic"/>
                          <a:ea typeface="Century Gothic"/>
                          <a:cs typeface="Century Gothic"/>
                          <a:sym typeface="Century Gothic"/>
                        </a:rPr>
                        <a:t>If last exposure &lt;72 hours prior, post exposure prophylaxis (PEP) may be more appropriate before transitioning to PrEP. </a:t>
                      </a:r>
                      <a:endParaRPr sz="1050" u="none" strike="noStrike" cap="none" dirty="0">
                        <a:latin typeface="Century Gothic"/>
                        <a:ea typeface="Century Gothic"/>
                        <a:cs typeface="Century Gothic"/>
                        <a:sym typeface="Century Gothic"/>
                      </a:endParaRPr>
                    </a:p>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latin typeface="Century Gothic"/>
                          <a:ea typeface="Century Gothic"/>
                          <a:cs typeface="Century Gothic"/>
                          <a:sym typeface="Century Gothic"/>
                        </a:rPr>
                        <a:t>If &gt;72 hours but &lt;3 months and asymptomatic of AHI, retest for HIV in 28 days or use NAT or 4th Generation Assay where available.</a:t>
                      </a:r>
                      <a:endParaRPr sz="1050" u="none" strike="noStrike" cap="none"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342900" marR="0" lvl="0" indent="-260350" algn="l" rtl="0">
                        <a:lnSpc>
                          <a:spcPct val="100000"/>
                        </a:lnSpc>
                        <a:spcBef>
                          <a:spcPts val="0"/>
                        </a:spcBef>
                        <a:spcAft>
                          <a:spcPts val="0"/>
                        </a:spcAft>
                        <a:buClr>
                          <a:schemeClr val="dk1"/>
                        </a:buClr>
                        <a:buSzPts val="1400"/>
                        <a:buFont typeface="Arial" panose="020B0604020202020204" pitchFamily="34" charset="0"/>
                        <a:buChar char="•"/>
                      </a:pPr>
                      <a:r>
                        <a:rPr lang="en-US" sz="1050" dirty="0">
                          <a:solidFill>
                            <a:schemeClr val="tx1"/>
                          </a:solidFill>
                          <a:latin typeface="Century Gothic"/>
                          <a:ea typeface="Century Gothic"/>
                          <a:cs typeface="Century Gothic"/>
                          <a:sym typeface="Century Gothic"/>
                        </a:rPr>
                        <a:t>Test for HBV infection</a:t>
                      </a:r>
                      <a:endParaRPr sz="1050" dirty="0">
                        <a:solidFill>
                          <a:schemeClr val="tx1"/>
                        </a:solidFill>
                        <a:latin typeface="Century Gothic"/>
                        <a:ea typeface="Century Gothic"/>
                        <a:cs typeface="Century Gothic"/>
                        <a:sym typeface="Century Gothic"/>
                      </a:endParaRPr>
                    </a:p>
                    <a:p>
                      <a:pPr marL="342900" marR="0" lvl="0" indent="-260350" algn="l" rtl="0">
                        <a:lnSpc>
                          <a:spcPct val="100000"/>
                        </a:lnSpc>
                        <a:spcBef>
                          <a:spcPts val="0"/>
                        </a:spcBef>
                        <a:spcAft>
                          <a:spcPts val="0"/>
                        </a:spcAft>
                        <a:buClr>
                          <a:schemeClr val="dk1"/>
                        </a:buClr>
                        <a:buSzPts val="1400"/>
                        <a:buFont typeface="Arial" panose="020B0604020202020204" pitchFamily="34" charset="0"/>
                        <a:buChar char="•"/>
                      </a:pPr>
                      <a:r>
                        <a:rPr lang="en-US" sz="1050" dirty="0">
                          <a:solidFill>
                            <a:schemeClr val="tx1"/>
                          </a:solidFill>
                          <a:latin typeface="Century Gothic"/>
                          <a:ea typeface="Century Gothic"/>
                          <a:cs typeface="Century Gothic"/>
                          <a:sym typeface="Century Gothic"/>
                        </a:rPr>
                        <a:t>If HBV infection is chronic, TDF-based oral PrEP should be offered as the preferred option</a:t>
                      </a:r>
                      <a:endParaRPr sz="1050" dirty="0">
                        <a:solidFill>
                          <a:schemeClr val="tx1"/>
                        </a:solidFill>
                        <a:latin typeface="Century Gothic"/>
                        <a:ea typeface="Century Gothic"/>
                        <a:cs typeface="Century Gothic"/>
                        <a:sym typeface="Century Gothic"/>
                      </a:endParaRPr>
                    </a:p>
                    <a:p>
                      <a:pPr marL="342900" marR="0" lvl="2" indent="-260350" algn="l" rtl="0">
                        <a:lnSpc>
                          <a:spcPct val="100000"/>
                        </a:lnSpc>
                        <a:spcBef>
                          <a:spcPts val="0"/>
                        </a:spcBef>
                        <a:spcAft>
                          <a:spcPts val="0"/>
                        </a:spcAft>
                        <a:buClr>
                          <a:schemeClr val="dk1"/>
                        </a:buClr>
                        <a:buSzPts val="1400"/>
                        <a:buFont typeface="Arial" panose="020B0604020202020204" pitchFamily="34" charset="0"/>
                        <a:buChar char="•"/>
                      </a:pPr>
                      <a:r>
                        <a:rPr lang="en-US" sz="1050" u="none" strike="noStrike" cap="none" dirty="0">
                          <a:solidFill>
                            <a:schemeClr val="tx1"/>
                          </a:solidFill>
                          <a:latin typeface="Century Gothic"/>
                          <a:ea typeface="Century Gothic"/>
                          <a:cs typeface="Century Gothic"/>
                          <a:sym typeface="Century Gothic"/>
                        </a:rPr>
                        <a:t>Determine creatinine clearance for choice of oral PrEP - </a:t>
                      </a:r>
                      <a:r>
                        <a:rPr lang="en-US" sz="1050" dirty="0">
                          <a:solidFill>
                            <a:schemeClr val="tx1"/>
                          </a:solidFill>
                          <a:latin typeface="Century Gothic"/>
                          <a:ea typeface="Century Gothic"/>
                          <a:cs typeface="Century Gothic"/>
                          <a:sym typeface="Century Gothic"/>
                        </a:rPr>
                        <a:t>If CrCl&lt;50mL/min opt for TAF +FTC</a:t>
                      </a:r>
                      <a:endParaRPr sz="1050" dirty="0">
                        <a:solidFill>
                          <a:schemeClr val="tx1"/>
                        </a:solidFill>
                        <a:latin typeface="Century Gothic"/>
                        <a:ea typeface="Century Gothic"/>
                        <a:cs typeface="Century Gothic"/>
                        <a:sym typeface="Century Gothic"/>
                      </a:endParaRPr>
                    </a:p>
                    <a:p>
                      <a:pPr marL="342900" marR="0" lvl="0" indent="-260350" algn="l" rtl="0">
                        <a:lnSpc>
                          <a:spcPct val="100000"/>
                        </a:lnSpc>
                        <a:spcBef>
                          <a:spcPts val="0"/>
                        </a:spcBef>
                        <a:spcAft>
                          <a:spcPts val="0"/>
                        </a:spcAft>
                        <a:buSzPts val="1400"/>
                        <a:buFont typeface="Arial" panose="020B0604020202020204" pitchFamily="34" charset="0"/>
                        <a:buChar char="•"/>
                      </a:pPr>
                      <a:r>
                        <a:rPr lang="en-US" sz="1050" u="sng" dirty="0">
                          <a:solidFill>
                            <a:schemeClr val="tx1"/>
                          </a:solidFill>
                          <a:latin typeface="Century Gothic"/>
                          <a:ea typeface="Century Gothic"/>
                          <a:cs typeface="Century Gothic"/>
                          <a:sym typeface="Century Gothic"/>
                        </a:rPr>
                        <a:t>For injectable: </a:t>
                      </a:r>
                      <a:r>
                        <a:rPr lang="en-US" sz="1050" dirty="0">
                          <a:solidFill>
                            <a:schemeClr val="tx1"/>
                          </a:solidFill>
                          <a:latin typeface="Century Gothic"/>
                          <a:ea typeface="Century Gothic"/>
                          <a:cs typeface="Century Gothic"/>
                          <a:sym typeface="Century Gothic"/>
                        </a:rPr>
                        <a:t>Test for LFT</a:t>
                      </a:r>
                      <a:endParaRPr sz="1050" dirty="0">
                        <a:solidFill>
                          <a:schemeClr val="tx1"/>
                        </a:solidFill>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latin typeface="Century Gothic"/>
                          <a:ea typeface="Century Gothic"/>
                          <a:cs typeface="Century Gothic"/>
                          <a:sym typeface="Century Gothic"/>
                        </a:rPr>
                        <a:t>Assess HIV prevention needs and educate about combination prevention</a:t>
                      </a:r>
                      <a:endParaRPr sz="1050" u="none" strike="noStrike" cap="none" dirty="0">
                        <a:latin typeface="Century Gothic"/>
                        <a:ea typeface="Century Gothic"/>
                        <a:cs typeface="Century Gothic"/>
                        <a:sym typeface="Century Gothic"/>
                      </a:endParaRPr>
                    </a:p>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latin typeface="Century Gothic"/>
                          <a:ea typeface="Century Gothic"/>
                          <a:cs typeface="Century Gothic"/>
                          <a:sym typeface="Century Gothic"/>
                        </a:rPr>
                        <a:t>Plan for effective PrEP use and sexual and reproductive health</a:t>
                      </a:r>
                      <a:endParaRPr sz="1050" u="none" strike="noStrike" cap="none" dirty="0">
                        <a:latin typeface="Century Gothic"/>
                        <a:ea typeface="Century Gothic"/>
                        <a:cs typeface="Century Gothic"/>
                        <a:sym typeface="Century Gothic"/>
                      </a:endParaRPr>
                    </a:p>
                    <a:p>
                      <a:pPr marL="228600" marR="0" lvl="0" indent="-203200" algn="l" rtl="0">
                        <a:lnSpc>
                          <a:spcPct val="100000"/>
                        </a:lnSpc>
                        <a:spcBef>
                          <a:spcPts val="0"/>
                        </a:spcBef>
                        <a:spcAft>
                          <a:spcPts val="0"/>
                        </a:spcAft>
                        <a:buClr>
                          <a:srgbClr val="000000"/>
                        </a:buClr>
                        <a:buSzPts val="1400"/>
                        <a:buFont typeface="Arial" panose="020B0604020202020204" pitchFamily="34" charset="0"/>
                        <a:buChar char="•"/>
                      </a:pPr>
                      <a:r>
                        <a:rPr lang="en-US" sz="1050" u="none" strike="noStrike" cap="none" dirty="0">
                          <a:latin typeface="Century Gothic"/>
                          <a:ea typeface="Century Gothic"/>
                          <a:cs typeface="Century Gothic"/>
                          <a:sym typeface="Century Gothic"/>
                        </a:rPr>
                        <a:t>Initiate on PrEP</a:t>
                      </a:r>
                      <a:endParaRPr sz="1050" u="none" strike="noStrike" cap="none"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5" name="Google Shape;216;g3c255c7971e_0_263">
            <a:extLst>
              <a:ext uri="{FF2B5EF4-FFF2-40B4-BE49-F238E27FC236}">
                <a16:creationId xmlns:a16="http://schemas.microsoft.com/office/drawing/2014/main" id="{A9DC0769-E076-3D0D-0309-13FF36A9CC93}"/>
              </a:ext>
            </a:extLst>
          </p:cNvPr>
          <p:cNvSpPr txBox="1">
            <a:spLocks noGrp="1"/>
          </p:cNvSpPr>
          <p:nvPr>
            <p:ph type="title"/>
          </p:nvPr>
        </p:nvSpPr>
        <p:spPr>
          <a:xfrm>
            <a:off x="587440" y="897674"/>
            <a:ext cx="7969117" cy="6774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Clr>
                <a:srgbClr val="022169"/>
              </a:buClr>
              <a:buSzPts val="1556"/>
              <a:buFont typeface="Poppins"/>
              <a:buNone/>
            </a:pPr>
            <a:r>
              <a:rPr lang="en-US" sz="3300" dirty="0">
                <a:solidFill>
                  <a:srgbClr val="008E40"/>
                </a:solidFill>
                <a:latin typeface="Century Gothic"/>
                <a:ea typeface="Century Gothic"/>
                <a:cs typeface="Century Gothic"/>
                <a:sym typeface="Century Gothic"/>
              </a:rPr>
              <a:t>Step by Step PrEP Initiation Visit</a:t>
            </a:r>
            <a:endParaRPr sz="3300" dirty="0">
              <a:solidFill>
                <a:srgbClr val="198A00"/>
              </a:solidFill>
              <a:latin typeface="Century Gothic"/>
              <a:ea typeface="Century Gothic"/>
              <a:cs typeface="Century Gothic"/>
              <a:sym typeface="Century Gothic"/>
            </a:endParaRPr>
          </a:p>
        </p:txBody>
      </p:sp>
      <p:sp>
        <p:nvSpPr>
          <p:cNvPr id="6" name="Google Shape;131;g3c251c46353_0_71">
            <a:extLst>
              <a:ext uri="{FF2B5EF4-FFF2-40B4-BE49-F238E27FC236}">
                <a16:creationId xmlns:a16="http://schemas.microsoft.com/office/drawing/2014/main" id="{57DE407F-333D-4D5A-9C15-E0863BE9EED0}"/>
              </a:ext>
            </a:extLst>
          </p:cNvPr>
          <p:cNvSpPr txBox="1"/>
          <p:nvPr/>
        </p:nvSpPr>
        <p:spPr>
          <a:xfrm>
            <a:off x="150657" y="6475863"/>
            <a:ext cx="8945576" cy="382137"/>
          </a:xfrm>
          <a:prstGeom prst="rect">
            <a:avLst/>
          </a:prstGeom>
          <a:solidFill>
            <a:srgbClr val="008E40"/>
          </a:solidFill>
          <a:ln>
            <a:noFill/>
          </a:ln>
        </p:spPr>
        <p:txBody>
          <a:bodyPr spcFirstLastPara="1" wrap="square" lIns="181463" tIns="0" rIns="181463" bIns="0" anchor="ctr" anchorCtr="0">
            <a:noAutofit/>
          </a:bodyPr>
          <a:lstStyle/>
          <a:p>
            <a:pPr>
              <a:lnSpc>
                <a:spcPct val="90000"/>
              </a:lnSpc>
              <a:buClr>
                <a:srgbClr val="FFFFFF"/>
              </a:buClr>
              <a:buSzPts val="2000"/>
            </a:pPr>
            <a:r>
              <a:rPr lang="en-US" sz="1600" dirty="0">
                <a:solidFill>
                  <a:srgbClr val="FFFFFF"/>
                </a:solidFill>
                <a:latin typeface="Poppins"/>
                <a:sym typeface="Poppins"/>
              </a:rPr>
              <a:t>Note: The absence of baseline test results or lack of test kits for the co-morbidities should not deny client from getting the </a:t>
            </a:r>
            <a:r>
              <a:rPr lang="en-US" sz="1600" dirty="0" err="1">
                <a:solidFill>
                  <a:srgbClr val="FFFFFF"/>
                </a:solidFill>
                <a:latin typeface="Poppins"/>
                <a:sym typeface="Poppins"/>
              </a:rPr>
              <a:t>PrEP</a:t>
            </a:r>
            <a:endParaRPr sz="1600" dirty="0"/>
          </a:p>
        </p:txBody>
      </p:sp>
    </p:spTree>
    <p:extLst>
      <p:ext uri="{BB962C8B-B14F-4D97-AF65-F5344CB8AC3E}">
        <p14:creationId xmlns:p14="http://schemas.microsoft.com/office/powerpoint/2010/main" val="9803075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B3EE0-C311-98A4-FD22-3810E21587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3A9C3F-8A18-CFA8-A6F9-8127ABC47FC5}"/>
              </a:ext>
            </a:extLst>
          </p:cNvPr>
          <p:cNvSpPr>
            <a:spLocks noGrp="1"/>
          </p:cNvSpPr>
          <p:nvPr>
            <p:ph type="ctrTitle"/>
          </p:nvPr>
        </p:nvSpPr>
        <p:spPr/>
        <p:txBody>
          <a:bodyPr>
            <a:normAutofit/>
          </a:bodyPr>
          <a:lstStyle/>
          <a:p>
            <a:r>
              <a:rPr lang="en-US" sz="4400" dirty="0"/>
              <a:t>Unit 2</a:t>
            </a:r>
          </a:p>
        </p:txBody>
      </p:sp>
      <p:sp>
        <p:nvSpPr>
          <p:cNvPr id="3" name="Subtitle 2">
            <a:extLst>
              <a:ext uri="{FF2B5EF4-FFF2-40B4-BE49-F238E27FC236}">
                <a16:creationId xmlns:a16="http://schemas.microsoft.com/office/drawing/2014/main" id="{AE811D30-BBC0-3772-F971-A65B9156A610}"/>
              </a:ext>
            </a:extLst>
          </p:cNvPr>
          <p:cNvSpPr>
            <a:spLocks noGrp="1"/>
          </p:cNvSpPr>
          <p:nvPr>
            <p:ph type="subTitle" idx="1"/>
          </p:nvPr>
        </p:nvSpPr>
        <p:spPr>
          <a:xfrm>
            <a:off x="1097280" y="3922776"/>
            <a:ext cx="7114032" cy="1618488"/>
          </a:xfrm>
        </p:spPr>
        <p:txBody>
          <a:bodyPr>
            <a:normAutofit/>
          </a:bodyPr>
          <a:lstStyle/>
          <a:p>
            <a:r>
              <a:rPr lang="en-US" sz="3600" dirty="0">
                <a:latin typeface="Century Gothic" panose="020B0502020202020204" pitchFamily="34" charset="0"/>
              </a:rPr>
              <a:t>PrEP Risk Assessment</a:t>
            </a:r>
            <a:endParaRPr lang="en-US" sz="4400" dirty="0"/>
          </a:p>
        </p:txBody>
      </p:sp>
    </p:spTree>
    <p:extLst>
      <p:ext uri="{BB962C8B-B14F-4D97-AF65-F5344CB8AC3E}">
        <p14:creationId xmlns:p14="http://schemas.microsoft.com/office/powerpoint/2010/main" val="178568471"/>
      </p:ext>
    </p:extLst>
  </p:cSld>
  <p:clrMapOvr>
    <a:masterClrMapping/>
  </p:clrMapOvr>
</p:sld>
</file>

<file path=ppt/theme/theme1.xml><?xml version="1.0" encoding="utf-8"?>
<a:theme xmlns:a="http://schemas.openxmlformats.org/drawingml/2006/main" name="MOH PrEP Training">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628</TotalTime>
  <Words>1167</Words>
  <Application>Microsoft Office PowerPoint</Application>
  <PresentationFormat>On-screen Show (4:3)</PresentationFormat>
  <Paragraphs>135</Paragraphs>
  <Slides>23</Slides>
  <Notes>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Aptos</vt:lpstr>
      <vt:lpstr>Aptos Display</vt:lpstr>
      <vt:lpstr>Arial</vt:lpstr>
      <vt:lpstr>Century Gothic</vt:lpstr>
      <vt:lpstr>Courier New</vt:lpstr>
      <vt:lpstr>Poppins</vt:lpstr>
      <vt:lpstr>Times New Roman</vt:lpstr>
      <vt:lpstr>MOH PrEP Training</vt:lpstr>
      <vt:lpstr>1_Office Theme</vt:lpstr>
      <vt:lpstr>Module 3</vt:lpstr>
      <vt:lpstr>Module 3 Units</vt:lpstr>
      <vt:lpstr>Unit 1</vt:lpstr>
      <vt:lpstr>Unit 1 Learning Objectives</vt:lpstr>
      <vt:lpstr>PowerPoint Presentation</vt:lpstr>
      <vt:lpstr>PowerPoint Presentation</vt:lpstr>
      <vt:lpstr>PowerPoint Presentation</vt:lpstr>
      <vt:lpstr>Step by Step PrEP Initiation Visit</vt:lpstr>
      <vt:lpstr>Unit 2</vt:lpstr>
      <vt:lpstr>Unit 2 Learning Objectives</vt:lpstr>
      <vt:lpstr>PrEP Risk Assessment</vt:lpstr>
      <vt:lpstr>Key Components of PrEP Risk Assessment</vt:lpstr>
      <vt:lpstr>Key Components of PrEP Risk Assessment (2)</vt:lpstr>
      <vt:lpstr>Key Components of PrEP Risk Assessment (3)</vt:lpstr>
      <vt:lpstr>Clinical Assessment</vt:lpstr>
      <vt:lpstr>PowerPoint Presentation</vt:lpstr>
      <vt:lpstr>Unit 3</vt:lpstr>
      <vt:lpstr>Unit 3 Learning Objectives</vt:lpstr>
      <vt:lpstr>Acute HIV Infection </vt:lpstr>
      <vt:lpstr>PowerPoint Presentation</vt:lpstr>
      <vt:lpstr>PowerPoint Presentation</vt:lpstr>
      <vt:lpstr>Key Takeaways</vt:lpstr>
      <vt:lpstr>PowerPoint Presentation</vt:lpstr>
    </vt:vector>
  </TitlesOfParts>
  <Company>Department of State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3</dc:title>
  <dc:creator>Musonda, Musonda (Lusaka)</dc:creator>
  <cp:lastModifiedBy>Chimika Phiri</cp:lastModifiedBy>
  <cp:revision>24</cp:revision>
  <dcterms:created xsi:type="dcterms:W3CDTF">2026-02-03T12:22:00Z</dcterms:created>
  <dcterms:modified xsi:type="dcterms:W3CDTF">2026-03-14T10:08:02Z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665d9ee-429a-4d5f-97cc-cfb56e044a6e_Enabled">
    <vt:lpwstr>true</vt:lpwstr>
  </property>
  <property fmtid="{D5CDD505-2E9C-101B-9397-08002B2CF9AE}" pid="3" name="MSIP_Label_1665d9ee-429a-4d5f-97cc-cfb56e044a6e_SetDate">
    <vt:lpwstr>2026-02-03T12:44:06Z</vt:lpwstr>
  </property>
  <property fmtid="{D5CDD505-2E9C-101B-9397-08002B2CF9AE}" pid="4" name="MSIP_Label_1665d9ee-429a-4d5f-97cc-cfb56e044a6e_Method">
    <vt:lpwstr>Privileged</vt:lpwstr>
  </property>
  <property fmtid="{D5CDD505-2E9C-101B-9397-08002B2CF9AE}" pid="5" name="MSIP_Label_1665d9ee-429a-4d5f-97cc-cfb56e044a6e_Name">
    <vt:lpwstr>1665d9ee-429a-4d5f-97cc-cfb56e044a6e</vt:lpwstr>
  </property>
  <property fmtid="{D5CDD505-2E9C-101B-9397-08002B2CF9AE}" pid="6" name="MSIP_Label_1665d9ee-429a-4d5f-97cc-cfb56e044a6e_SiteId">
    <vt:lpwstr>66cf5074-5afe-48d1-a691-a12b2121f44b</vt:lpwstr>
  </property>
  <property fmtid="{D5CDD505-2E9C-101B-9397-08002B2CF9AE}" pid="7" name="MSIP_Label_1665d9ee-429a-4d5f-97cc-cfb56e044a6e_ActionId">
    <vt:lpwstr>bc89a10c-aeab-43d6-bd2a-59d34ee1ba4c</vt:lpwstr>
  </property>
  <property fmtid="{D5CDD505-2E9C-101B-9397-08002B2CF9AE}" pid="8" name="MSIP_Label_1665d9ee-429a-4d5f-97cc-cfb56e044a6e_ContentBits">
    <vt:lpwstr>0</vt:lpwstr>
  </property>
  <property fmtid="{D5CDD505-2E9C-101B-9397-08002B2CF9AE}" pid="9" name="MSIP_Label_1665d9ee-429a-4d5f-97cc-cfb56e044a6e_Tag">
    <vt:lpwstr>10, 0, 1, 1</vt:lpwstr>
  </property>
</Properties>
</file>